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56" r:id="rId2"/>
    <p:sldId id="287" r:id="rId3"/>
    <p:sldId id="332" r:id="rId4"/>
    <p:sldId id="269" r:id="rId5"/>
    <p:sldId id="271" r:id="rId6"/>
    <p:sldId id="358" r:id="rId7"/>
    <p:sldId id="333" r:id="rId8"/>
    <p:sldId id="316" r:id="rId9"/>
    <p:sldId id="361" r:id="rId10"/>
    <p:sldId id="292" r:id="rId11"/>
    <p:sldId id="362" r:id="rId12"/>
    <p:sldId id="283" r:id="rId13"/>
    <p:sldId id="320" r:id="rId14"/>
    <p:sldId id="321" r:id="rId15"/>
    <p:sldId id="322" r:id="rId16"/>
    <p:sldId id="363" r:id="rId17"/>
    <p:sldId id="318" r:id="rId18"/>
    <p:sldId id="319" r:id="rId19"/>
    <p:sldId id="364" r:id="rId20"/>
    <p:sldId id="257" r:id="rId21"/>
    <p:sldId id="365" r:id="rId22"/>
    <p:sldId id="355" r:id="rId23"/>
    <p:sldId id="367" r:id="rId24"/>
    <p:sldId id="368" r:id="rId25"/>
    <p:sldId id="366" r:id="rId26"/>
    <p:sldId id="285" r:id="rId27"/>
    <p:sldId id="359" r:id="rId28"/>
    <p:sldId id="356" r:id="rId29"/>
    <p:sldId id="357" r:id="rId30"/>
    <p:sldId id="360" r:id="rId31"/>
    <p:sldId id="305" r:id="rId32"/>
    <p:sldId id="281" r:id="rId33"/>
    <p:sldId id="346" r:id="rId34"/>
    <p:sldId id="286" r:id="rId35"/>
    <p:sldId id="351" r:id="rId36"/>
    <p:sldId id="330" r:id="rId37"/>
    <p:sldId id="352" r:id="rId38"/>
    <p:sldId id="323" r:id="rId39"/>
    <p:sldId id="353" r:id="rId40"/>
    <p:sldId id="289" r:id="rId41"/>
    <p:sldId id="345" r:id="rId42"/>
    <p:sldId id="324" r:id="rId43"/>
    <p:sldId id="325" r:id="rId44"/>
    <p:sldId id="326" r:id="rId45"/>
    <p:sldId id="327" r:id="rId46"/>
    <p:sldId id="328" r:id="rId47"/>
    <p:sldId id="350" r:id="rId48"/>
    <p:sldId id="329" r:id="rId49"/>
    <p:sldId id="347" r:id="rId50"/>
    <p:sldId id="331" r:id="rId51"/>
    <p:sldId id="348"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27"/>
    <p:restoredTop sz="94597"/>
  </p:normalViewPr>
  <p:slideViewPr>
    <p:cSldViewPr snapToGrid="0">
      <p:cViewPr varScale="1">
        <p:scale>
          <a:sx n="101" d="100"/>
          <a:sy n="101" d="100"/>
        </p:scale>
        <p:origin x="712"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ata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ata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_rels/drawing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9A0FBE1-F33A-43AB-BE98-298AAC4A4BF5}"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204B877F-D8AB-4493-8078-F410BFE28C5F}">
      <dgm:prSet/>
      <dgm:spPr/>
      <dgm:t>
        <a:bodyPr/>
        <a:lstStyle/>
        <a:p>
          <a:r>
            <a:rPr lang="en-US"/>
            <a:t>The Core Services are the foundation of the MLDP.</a:t>
          </a:r>
        </a:p>
      </dgm:t>
    </dgm:pt>
    <dgm:pt modelId="{2E922C7C-0CDE-4196-97D4-F89244F65714}" type="parTrans" cxnId="{0FDEFE52-A611-4719-8AFB-3E906B036571}">
      <dgm:prSet/>
      <dgm:spPr/>
      <dgm:t>
        <a:bodyPr/>
        <a:lstStyle/>
        <a:p>
          <a:endParaRPr lang="en-US"/>
        </a:p>
      </dgm:t>
    </dgm:pt>
    <dgm:pt modelId="{A3609561-BC49-4962-8FAF-09197909B60C}" type="sibTrans" cxnId="{0FDEFE52-A611-4719-8AFB-3E906B036571}">
      <dgm:prSet/>
      <dgm:spPr/>
      <dgm:t>
        <a:bodyPr/>
        <a:lstStyle/>
        <a:p>
          <a:endParaRPr lang="en-US"/>
        </a:p>
      </dgm:t>
    </dgm:pt>
    <dgm:pt modelId="{0C8D7337-4004-476F-B090-CE6416D39A90}">
      <dgm:prSet/>
      <dgm:spPr/>
      <dgm:t>
        <a:bodyPr/>
        <a:lstStyle/>
        <a:p>
          <a:r>
            <a:rPr lang="en-US"/>
            <a:t>This collaborating suite of services manages an archive of heterogenous data with a focus on data science applications.</a:t>
          </a:r>
        </a:p>
      </dgm:t>
    </dgm:pt>
    <dgm:pt modelId="{C83E9240-A48D-4391-83C2-55410C3FF498}" type="parTrans" cxnId="{87DC681B-A10C-4BA7-99C0-7203BAA0B2F7}">
      <dgm:prSet/>
      <dgm:spPr/>
      <dgm:t>
        <a:bodyPr/>
        <a:lstStyle/>
        <a:p>
          <a:endParaRPr lang="en-US"/>
        </a:p>
      </dgm:t>
    </dgm:pt>
    <dgm:pt modelId="{D58E4238-1E16-4D8D-A832-8CDC23DDB5E3}" type="sibTrans" cxnId="{87DC681B-A10C-4BA7-99C0-7203BAA0B2F7}">
      <dgm:prSet/>
      <dgm:spPr/>
      <dgm:t>
        <a:bodyPr/>
        <a:lstStyle/>
        <a:p>
          <a:endParaRPr lang="en-US"/>
        </a:p>
      </dgm:t>
    </dgm:pt>
    <dgm:pt modelId="{78701B30-1E70-4D05-8AEA-B5C6A42B176B}">
      <dgm:prSet/>
      <dgm:spPr/>
      <dgm:t>
        <a:bodyPr/>
        <a:lstStyle/>
        <a:p>
          <a:r>
            <a:rPr lang="en-US"/>
            <a:t>Each service offers a well-defined API.</a:t>
          </a:r>
        </a:p>
      </dgm:t>
    </dgm:pt>
    <dgm:pt modelId="{CEB6A419-C02E-41BC-ACD9-C7892678C8D2}" type="parTrans" cxnId="{E228C618-613A-4E30-8013-F42D3733E222}">
      <dgm:prSet/>
      <dgm:spPr/>
      <dgm:t>
        <a:bodyPr/>
        <a:lstStyle/>
        <a:p>
          <a:endParaRPr lang="en-US"/>
        </a:p>
      </dgm:t>
    </dgm:pt>
    <dgm:pt modelId="{F5BCB133-5164-4247-9567-36B4582B1FE1}" type="sibTrans" cxnId="{E228C618-613A-4E30-8013-F42D3733E222}">
      <dgm:prSet/>
      <dgm:spPr/>
      <dgm:t>
        <a:bodyPr/>
        <a:lstStyle/>
        <a:p>
          <a:endParaRPr lang="en-US"/>
        </a:p>
      </dgm:t>
    </dgm:pt>
    <dgm:pt modelId="{572A322D-E14C-4281-8F6A-74ACAAFA3808}">
      <dgm:prSet/>
      <dgm:spPr/>
      <dgm:t>
        <a:bodyPr/>
        <a:lstStyle/>
        <a:p>
          <a:r>
            <a:rPr lang="en-US"/>
            <a:t>The initial APIs for the Ingestion, Query, and Annotation services are defined, implemented and fully functional – and will continue to evolve.</a:t>
          </a:r>
        </a:p>
      </dgm:t>
    </dgm:pt>
    <dgm:pt modelId="{A9CB07AC-EBFE-430A-8665-77491D443F5B}" type="parTrans" cxnId="{F9F1DBCD-F3D0-469F-AB63-90C3F0891958}">
      <dgm:prSet/>
      <dgm:spPr/>
      <dgm:t>
        <a:bodyPr/>
        <a:lstStyle/>
        <a:p>
          <a:endParaRPr lang="en-US"/>
        </a:p>
      </dgm:t>
    </dgm:pt>
    <dgm:pt modelId="{2AB10692-6FDA-47A0-9F4B-04E85AF72B66}" type="sibTrans" cxnId="{F9F1DBCD-F3D0-469F-AB63-90C3F0891958}">
      <dgm:prSet/>
      <dgm:spPr/>
      <dgm:t>
        <a:bodyPr/>
        <a:lstStyle/>
        <a:p>
          <a:endParaRPr lang="en-US"/>
        </a:p>
      </dgm:t>
    </dgm:pt>
    <dgm:pt modelId="{0BE6C02F-DD75-4C23-8260-DCAE8F7FC3D7}">
      <dgm:prSet/>
      <dgm:spPr/>
      <dgm:t>
        <a:bodyPr/>
        <a:lstStyle/>
        <a:p>
          <a:r>
            <a:rPr lang="en-US"/>
            <a:t>The MLDP offers two modes of communication, supporting a wide range of application types and programming styles.</a:t>
          </a:r>
        </a:p>
      </dgm:t>
    </dgm:pt>
    <dgm:pt modelId="{EE4B1E5B-3891-4975-B88B-2013BC5518A6}" type="parTrans" cxnId="{85EBD4E9-5028-4041-894F-959C82D644FC}">
      <dgm:prSet/>
      <dgm:spPr/>
      <dgm:t>
        <a:bodyPr/>
        <a:lstStyle/>
        <a:p>
          <a:endParaRPr lang="en-US"/>
        </a:p>
      </dgm:t>
    </dgm:pt>
    <dgm:pt modelId="{73B4EEA2-56A4-41F3-8218-E94EEA780E7B}" type="sibTrans" cxnId="{85EBD4E9-5028-4041-894F-959C82D644FC}">
      <dgm:prSet/>
      <dgm:spPr/>
      <dgm:t>
        <a:bodyPr/>
        <a:lstStyle/>
        <a:p>
          <a:endParaRPr lang="en-US"/>
        </a:p>
      </dgm:t>
    </dgm:pt>
    <dgm:pt modelId="{DB348494-6A9D-40CD-99FD-71499340F3BE}">
      <dgm:prSet/>
      <dgm:spPr/>
      <dgm:t>
        <a:bodyPr/>
        <a:lstStyle/>
        <a:p>
          <a:r>
            <a:rPr lang="en-US"/>
            <a:t>Direct gRPC API communications is supported for most programming languages.</a:t>
          </a:r>
        </a:p>
      </dgm:t>
    </dgm:pt>
    <dgm:pt modelId="{7C04028B-0EF8-4511-B83B-BF00CC5F793F}" type="parTrans" cxnId="{3A42E394-BE04-422E-BAD7-BA7FEDA4DE2A}">
      <dgm:prSet/>
      <dgm:spPr/>
      <dgm:t>
        <a:bodyPr/>
        <a:lstStyle/>
        <a:p>
          <a:endParaRPr lang="en-US"/>
        </a:p>
      </dgm:t>
    </dgm:pt>
    <dgm:pt modelId="{274B1B80-98F6-4FA0-B68D-D744420244D6}" type="sibTrans" cxnId="{3A42E394-BE04-422E-BAD7-BA7FEDA4DE2A}">
      <dgm:prSet/>
      <dgm:spPr/>
      <dgm:t>
        <a:bodyPr/>
        <a:lstStyle/>
        <a:p>
          <a:endParaRPr lang="en-US"/>
        </a:p>
      </dgm:t>
    </dgm:pt>
    <dgm:pt modelId="{4AFECF5C-4A54-4622-ADD3-6FCAAC614989}">
      <dgm:prSet/>
      <dgm:spPr/>
      <dgm:t>
        <a:bodyPr/>
        <a:lstStyle/>
        <a:p>
          <a:r>
            <a:rPr lang="en-US"/>
            <a:t>Client Libraries are provided for Java and Python applications.</a:t>
          </a:r>
        </a:p>
      </dgm:t>
    </dgm:pt>
    <dgm:pt modelId="{3E73540E-0F81-472E-9DBD-25E4126C5CCA}" type="parTrans" cxnId="{CC56A1D8-99E5-41F3-A833-DC458CFF2D3F}">
      <dgm:prSet/>
      <dgm:spPr/>
      <dgm:t>
        <a:bodyPr/>
        <a:lstStyle/>
        <a:p>
          <a:endParaRPr lang="en-US"/>
        </a:p>
      </dgm:t>
    </dgm:pt>
    <dgm:pt modelId="{E4E85A3B-9012-4087-9D57-B5FACE8351A3}" type="sibTrans" cxnId="{CC56A1D8-99E5-41F3-A833-DC458CFF2D3F}">
      <dgm:prSet/>
      <dgm:spPr/>
      <dgm:t>
        <a:bodyPr/>
        <a:lstStyle/>
        <a:p>
          <a:endParaRPr lang="en-US"/>
        </a:p>
      </dgm:t>
    </dgm:pt>
    <dgm:pt modelId="{0A08285C-40DF-43E7-8F71-63222EC4B18A}">
      <dgm:prSet/>
      <dgm:spPr/>
      <dgm:t>
        <a:bodyPr/>
        <a:lstStyle/>
        <a:p>
          <a:r>
            <a:rPr lang="en-US"/>
            <a:t>APIs support both simple request-response interaction and sophisticated bidirectional streaming.</a:t>
          </a:r>
        </a:p>
      </dgm:t>
    </dgm:pt>
    <dgm:pt modelId="{51B2B15A-0F90-4D28-85B8-5AA8391B281F}" type="parTrans" cxnId="{778D88D3-0F9F-4856-A3BB-528B7529E62B}">
      <dgm:prSet/>
      <dgm:spPr/>
      <dgm:t>
        <a:bodyPr/>
        <a:lstStyle/>
        <a:p>
          <a:endParaRPr lang="en-US"/>
        </a:p>
      </dgm:t>
    </dgm:pt>
    <dgm:pt modelId="{ECE6C1DD-5A50-4C4A-9A60-CED7BAAB23D5}" type="sibTrans" cxnId="{778D88D3-0F9F-4856-A3BB-528B7529E62B}">
      <dgm:prSet/>
      <dgm:spPr/>
      <dgm:t>
        <a:bodyPr/>
        <a:lstStyle/>
        <a:p>
          <a:endParaRPr lang="en-US"/>
        </a:p>
      </dgm:t>
    </dgm:pt>
    <dgm:pt modelId="{4BD41EA1-0BE3-4109-85AB-EA2E28279268}">
      <dgm:prSet/>
      <dgm:spPr/>
      <dgm:t>
        <a:bodyPr/>
        <a:lstStyle/>
        <a:p>
          <a:r>
            <a:rPr lang="en-US"/>
            <a:t>Ingestion performance is a key consideration and primary focus.</a:t>
          </a:r>
        </a:p>
      </dgm:t>
    </dgm:pt>
    <dgm:pt modelId="{81378FF9-4C52-4BB0-B4CA-ADC807F89E49}" type="parTrans" cxnId="{FB9FA64D-8A20-4214-A2DE-588574773007}">
      <dgm:prSet/>
      <dgm:spPr/>
      <dgm:t>
        <a:bodyPr/>
        <a:lstStyle/>
        <a:p>
          <a:endParaRPr lang="en-US"/>
        </a:p>
      </dgm:t>
    </dgm:pt>
    <dgm:pt modelId="{5DFB7D53-98B4-4CF5-956F-B8376B8329B2}" type="sibTrans" cxnId="{FB9FA64D-8A20-4214-A2DE-588574773007}">
      <dgm:prSet/>
      <dgm:spPr/>
      <dgm:t>
        <a:bodyPr/>
        <a:lstStyle/>
        <a:p>
          <a:endParaRPr lang="en-US"/>
        </a:p>
      </dgm:t>
    </dgm:pt>
    <dgm:pt modelId="{32370A3D-76CD-46F1-A958-76D275165327}">
      <dgm:prSet/>
      <dgm:spPr/>
      <dgm:t>
        <a:bodyPr/>
        <a:lstStyle/>
        <a:p>
          <a:r>
            <a:rPr lang="en-US"/>
            <a:t>The current MLDP implementation exceeds the baseline performance objective initially established for the project, and continuous improvements are expected.</a:t>
          </a:r>
        </a:p>
      </dgm:t>
    </dgm:pt>
    <dgm:pt modelId="{06EFA2B1-BABB-42DC-8D21-ACAEB3BAEFCE}" type="parTrans" cxnId="{3F7374AF-9754-4B93-9B19-4FC6F5DC28D1}">
      <dgm:prSet/>
      <dgm:spPr/>
      <dgm:t>
        <a:bodyPr/>
        <a:lstStyle/>
        <a:p>
          <a:endParaRPr lang="en-US"/>
        </a:p>
      </dgm:t>
    </dgm:pt>
    <dgm:pt modelId="{CDF24DA7-DB6E-4308-8C90-B86ED90DCC18}" type="sibTrans" cxnId="{3F7374AF-9754-4B93-9B19-4FC6F5DC28D1}">
      <dgm:prSet/>
      <dgm:spPr/>
      <dgm:t>
        <a:bodyPr/>
        <a:lstStyle/>
        <a:p>
          <a:endParaRPr lang="en-US"/>
        </a:p>
      </dgm:t>
    </dgm:pt>
    <dgm:pt modelId="{9D50DDD6-E6AE-8844-8FC0-46183E1554D4}" type="pres">
      <dgm:prSet presAssocID="{79A0FBE1-F33A-43AB-BE98-298AAC4A4BF5}" presName="Name0" presStyleCnt="0">
        <dgm:presLayoutVars>
          <dgm:dir/>
          <dgm:animLvl val="lvl"/>
          <dgm:resizeHandles val="exact"/>
        </dgm:presLayoutVars>
      </dgm:prSet>
      <dgm:spPr/>
    </dgm:pt>
    <dgm:pt modelId="{6C56C73C-8C79-2A49-9F6E-FE2C4B72316B}" type="pres">
      <dgm:prSet presAssocID="{204B877F-D8AB-4493-8078-F410BFE28C5F}" presName="composite" presStyleCnt="0"/>
      <dgm:spPr/>
    </dgm:pt>
    <dgm:pt modelId="{C86F4155-8114-8244-A8EF-323F314BC44B}" type="pres">
      <dgm:prSet presAssocID="{204B877F-D8AB-4493-8078-F410BFE28C5F}" presName="parTx" presStyleLbl="alignNode1" presStyleIdx="0" presStyleCnt="3">
        <dgm:presLayoutVars>
          <dgm:chMax val="0"/>
          <dgm:chPref val="0"/>
          <dgm:bulletEnabled val="1"/>
        </dgm:presLayoutVars>
      </dgm:prSet>
      <dgm:spPr/>
    </dgm:pt>
    <dgm:pt modelId="{F33D17C4-968A-5B46-8987-06E4838CB005}" type="pres">
      <dgm:prSet presAssocID="{204B877F-D8AB-4493-8078-F410BFE28C5F}" presName="desTx" presStyleLbl="alignAccFollowNode1" presStyleIdx="0" presStyleCnt="3">
        <dgm:presLayoutVars>
          <dgm:bulletEnabled val="1"/>
        </dgm:presLayoutVars>
      </dgm:prSet>
      <dgm:spPr/>
    </dgm:pt>
    <dgm:pt modelId="{82729401-D0C3-A946-ABA8-E7DC1B6D5CB7}" type="pres">
      <dgm:prSet presAssocID="{A3609561-BC49-4962-8FAF-09197909B60C}" presName="space" presStyleCnt="0"/>
      <dgm:spPr/>
    </dgm:pt>
    <dgm:pt modelId="{4F5E1AF6-B687-0D44-A086-21010102F592}" type="pres">
      <dgm:prSet presAssocID="{0BE6C02F-DD75-4C23-8260-DCAE8F7FC3D7}" presName="composite" presStyleCnt="0"/>
      <dgm:spPr/>
    </dgm:pt>
    <dgm:pt modelId="{DA1210EC-3942-1D4A-A0E4-07861BD7C748}" type="pres">
      <dgm:prSet presAssocID="{0BE6C02F-DD75-4C23-8260-DCAE8F7FC3D7}" presName="parTx" presStyleLbl="alignNode1" presStyleIdx="1" presStyleCnt="3">
        <dgm:presLayoutVars>
          <dgm:chMax val="0"/>
          <dgm:chPref val="0"/>
          <dgm:bulletEnabled val="1"/>
        </dgm:presLayoutVars>
      </dgm:prSet>
      <dgm:spPr/>
    </dgm:pt>
    <dgm:pt modelId="{6395CC77-5E1A-6C4B-B89B-2770F21EEDBE}" type="pres">
      <dgm:prSet presAssocID="{0BE6C02F-DD75-4C23-8260-DCAE8F7FC3D7}" presName="desTx" presStyleLbl="alignAccFollowNode1" presStyleIdx="1" presStyleCnt="3">
        <dgm:presLayoutVars>
          <dgm:bulletEnabled val="1"/>
        </dgm:presLayoutVars>
      </dgm:prSet>
      <dgm:spPr/>
    </dgm:pt>
    <dgm:pt modelId="{BF74EE1A-0EFA-4E46-B985-F4615D99DCF5}" type="pres">
      <dgm:prSet presAssocID="{73B4EEA2-56A4-41F3-8218-E94EEA780E7B}" presName="space" presStyleCnt="0"/>
      <dgm:spPr/>
    </dgm:pt>
    <dgm:pt modelId="{C8F3EDA0-31E0-F442-B422-631F64C2216B}" type="pres">
      <dgm:prSet presAssocID="{4BD41EA1-0BE3-4109-85AB-EA2E28279268}" presName="composite" presStyleCnt="0"/>
      <dgm:spPr/>
    </dgm:pt>
    <dgm:pt modelId="{2C0A6397-30A2-424F-8BA5-F513362A9BD6}" type="pres">
      <dgm:prSet presAssocID="{4BD41EA1-0BE3-4109-85AB-EA2E28279268}" presName="parTx" presStyleLbl="alignNode1" presStyleIdx="2" presStyleCnt="3">
        <dgm:presLayoutVars>
          <dgm:chMax val="0"/>
          <dgm:chPref val="0"/>
          <dgm:bulletEnabled val="1"/>
        </dgm:presLayoutVars>
      </dgm:prSet>
      <dgm:spPr/>
    </dgm:pt>
    <dgm:pt modelId="{C5946218-FE71-1647-8541-002254224E7A}" type="pres">
      <dgm:prSet presAssocID="{4BD41EA1-0BE3-4109-85AB-EA2E28279268}" presName="desTx" presStyleLbl="alignAccFollowNode1" presStyleIdx="2" presStyleCnt="3">
        <dgm:presLayoutVars>
          <dgm:bulletEnabled val="1"/>
        </dgm:presLayoutVars>
      </dgm:prSet>
      <dgm:spPr/>
    </dgm:pt>
  </dgm:ptLst>
  <dgm:cxnLst>
    <dgm:cxn modelId="{E228C618-613A-4E30-8013-F42D3733E222}" srcId="{204B877F-D8AB-4493-8078-F410BFE28C5F}" destId="{78701B30-1E70-4D05-8AEA-B5C6A42B176B}" srcOrd="1" destOrd="0" parTransId="{CEB6A419-C02E-41BC-ACD9-C7892678C8D2}" sibTransId="{F5BCB133-5164-4247-9567-36B4582B1FE1}"/>
    <dgm:cxn modelId="{87DC681B-A10C-4BA7-99C0-7203BAA0B2F7}" srcId="{204B877F-D8AB-4493-8078-F410BFE28C5F}" destId="{0C8D7337-4004-476F-B090-CE6416D39A90}" srcOrd="0" destOrd="0" parTransId="{C83E9240-A48D-4391-83C2-55410C3FF498}" sibTransId="{D58E4238-1E16-4D8D-A832-8CDC23DDB5E3}"/>
    <dgm:cxn modelId="{C41B6B24-8378-C246-9D62-95D0AB671D8C}" type="presOf" srcId="{78701B30-1E70-4D05-8AEA-B5C6A42B176B}" destId="{F33D17C4-968A-5B46-8987-06E4838CB005}" srcOrd="0" destOrd="1" presId="urn:microsoft.com/office/officeart/2005/8/layout/hList1"/>
    <dgm:cxn modelId="{EE02D443-D3F8-D047-8D61-3A95C095E637}" type="presOf" srcId="{572A322D-E14C-4281-8F6A-74ACAAFA3808}" destId="{F33D17C4-968A-5B46-8987-06E4838CB005}" srcOrd="0" destOrd="2" presId="urn:microsoft.com/office/officeart/2005/8/layout/hList1"/>
    <dgm:cxn modelId="{78DBAF47-530D-C748-9161-D8658AD4A352}" type="presOf" srcId="{0BE6C02F-DD75-4C23-8260-DCAE8F7FC3D7}" destId="{DA1210EC-3942-1D4A-A0E4-07861BD7C748}" srcOrd="0" destOrd="0" presId="urn:microsoft.com/office/officeart/2005/8/layout/hList1"/>
    <dgm:cxn modelId="{FB9FA64D-8A20-4214-A2DE-588574773007}" srcId="{79A0FBE1-F33A-43AB-BE98-298AAC4A4BF5}" destId="{4BD41EA1-0BE3-4109-85AB-EA2E28279268}" srcOrd="2" destOrd="0" parTransId="{81378FF9-4C52-4BB0-B4CA-ADC807F89E49}" sibTransId="{5DFB7D53-98B4-4CF5-956F-B8376B8329B2}"/>
    <dgm:cxn modelId="{A6BD7D50-D83A-B24F-B3C8-927C67E83412}" type="presOf" srcId="{79A0FBE1-F33A-43AB-BE98-298AAC4A4BF5}" destId="{9D50DDD6-E6AE-8844-8FC0-46183E1554D4}" srcOrd="0" destOrd="0" presId="urn:microsoft.com/office/officeart/2005/8/layout/hList1"/>
    <dgm:cxn modelId="{0FDEFE52-A611-4719-8AFB-3E906B036571}" srcId="{79A0FBE1-F33A-43AB-BE98-298AAC4A4BF5}" destId="{204B877F-D8AB-4493-8078-F410BFE28C5F}" srcOrd="0" destOrd="0" parTransId="{2E922C7C-0CDE-4196-97D4-F89244F65714}" sibTransId="{A3609561-BC49-4962-8FAF-09197909B60C}"/>
    <dgm:cxn modelId="{273CA558-88F9-B242-BF7C-E67A5C5B6854}" type="presOf" srcId="{0A08285C-40DF-43E7-8F71-63222EC4B18A}" destId="{6395CC77-5E1A-6C4B-B89B-2770F21EEDBE}" srcOrd="0" destOrd="2" presId="urn:microsoft.com/office/officeart/2005/8/layout/hList1"/>
    <dgm:cxn modelId="{98E7B463-9855-284D-B343-E54FC4DB4572}" type="presOf" srcId="{4BD41EA1-0BE3-4109-85AB-EA2E28279268}" destId="{2C0A6397-30A2-424F-8BA5-F513362A9BD6}" srcOrd="0" destOrd="0" presId="urn:microsoft.com/office/officeart/2005/8/layout/hList1"/>
    <dgm:cxn modelId="{3A42E394-BE04-422E-BAD7-BA7FEDA4DE2A}" srcId="{0BE6C02F-DD75-4C23-8260-DCAE8F7FC3D7}" destId="{DB348494-6A9D-40CD-99FD-71499340F3BE}" srcOrd="0" destOrd="0" parTransId="{7C04028B-0EF8-4511-B83B-BF00CC5F793F}" sibTransId="{274B1B80-98F6-4FA0-B68D-D744420244D6}"/>
    <dgm:cxn modelId="{3F7374AF-9754-4B93-9B19-4FC6F5DC28D1}" srcId="{4BD41EA1-0BE3-4109-85AB-EA2E28279268}" destId="{32370A3D-76CD-46F1-A958-76D275165327}" srcOrd="0" destOrd="0" parTransId="{06EFA2B1-BABB-42DC-8D21-ACAEB3BAEFCE}" sibTransId="{CDF24DA7-DB6E-4308-8C90-B86ED90DCC18}"/>
    <dgm:cxn modelId="{6D8905B3-A2AF-1744-B285-FCB61E58E4CD}" type="presOf" srcId="{0C8D7337-4004-476F-B090-CE6416D39A90}" destId="{F33D17C4-968A-5B46-8987-06E4838CB005}" srcOrd="0" destOrd="0" presId="urn:microsoft.com/office/officeart/2005/8/layout/hList1"/>
    <dgm:cxn modelId="{F9F1DBCD-F3D0-469F-AB63-90C3F0891958}" srcId="{204B877F-D8AB-4493-8078-F410BFE28C5F}" destId="{572A322D-E14C-4281-8F6A-74ACAAFA3808}" srcOrd="2" destOrd="0" parTransId="{A9CB07AC-EBFE-430A-8665-77491D443F5B}" sibTransId="{2AB10692-6FDA-47A0-9F4B-04E85AF72B66}"/>
    <dgm:cxn modelId="{7CDCF8D2-4712-774A-B9AF-6CD877A1BCCD}" type="presOf" srcId="{DB348494-6A9D-40CD-99FD-71499340F3BE}" destId="{6395CC77-5E1A-6C4B-B89B-2770F21EEDBE}" srcOrd="0" destOrd="0" presId="urn:microsoft.com/office/officeart/2005/8/layout/hList1"/>
    <dgm:cxn modelId="{778D88D3-0F9F-4856-A3BB-528B7529E62B}" srcId="{0BE6C02F-DD75-4C23-8260-DCAE8F7FC3D7}" destId="{0A08285C-40DF-43E7-8F71-63222EC4B18A}" srcOrd="2" destOrd="0" parTransId="{51B2B15A-0F90-4D28-85B8-5AA8391B281F}" sibTransId="{ECE6C1DD-5A50-4C4A-9A60-CED7BAAB23D5}"/>
    <dgm:cxn modelId="{CC56A1D8-99E5-41F3-A833-DC458CFF2D3F}" srcId="{0BE6C02F-DD75-4C23-8260-DCAE8F7FC3D7}" destId="{4AFECF5C-4A54-4622-ADD3-6FCAAC614989}" srcOrd="1" destOrd="0" parTransId="{3E73540E-0F81-472E-9DBD-25E4126C5CCA}" sibTransId="{E4E85A3B-9012-4087-9D57-B5FACE8351A3}"/>
    <dgm:cxn modelId="{4B5CD3E4-7097-8449-AD61-12F9F78EFD93}" type="presOf" srcId="{4AFECF5C-4A54-4622-ADD3-6FCAAC614989}" destId="{6395CC77-5E1A-6C4B-B89B-2770F21EEDBE}" srcOrd="0" destOrd="1" presId="urn:microsoft.com/office/officeart/2005/8/layout/hList1"/>
    <dgm:cxn modelId="{85EBD4E9-5028-4041-894F-959C82D644FC}" srcId="{79A0FBE1-F33A-43AB-BE98-298AAC4A4BF5}" destId="{0BE6C02F-DD75-4C23-8260-DCAE8F7FC3D7}" srcOrd="1" destOrd="0" parTransId="{EE4B1E5B-3891-4975-B88B-2013BC5518A6}" sibTransId="{73B4EEA2-56A4-41F3-8218-E94EEA780E7B}"/>
    <dgm:cxn modelId="{6C0E7BEF-7DB8-7A4C-A1C8-3E22AC51F7A4}" type="presOf" srcId="{204B877F-D8AB-4493-8078-F410BFE28C5F}" destId="{C86F4155-8114-8244-A8EF-323F314BC44B}" srcOrd="0" destOrd="0" presId="urn:microsoft.com/office/officeart/2005/8/layout/hList1"/>
    <dgm:cxn modelId="{93B8D1F2-F3FA-9546-97B1-402B81BC51FC}" type="presOf" srcId="{32370A3D-76CD-46F1-A958-76D275165327}" destId="{C5946218-FE71-1647-8541-002254224E7A}" srcOrd="0" destOrd="0" presId="urn:microsoft.com/office/officeart/2005/8/layout/hList1"/>
    <dgm:cxn modelId="{27B32A6E-D000-314C-8BD9-4EE6522F040C}" type="presParOf" srcId="{9D50DDD6-E6AE-8844-8FC0-46183E1554D4}" destId="{6C56C73C-8C79-2A49-9F6E-FE2C4B72316B}" srcOrd="0" destOrd="0" presId="urn:microsoft.com/office/officeart/2005/8/layout/hList1"/>
    <dgm:cxn modelId="{6B4F0082-7763-694C-9A67-F7AAA22C631F}" type="presParOf" srcId="{6C56C73C-8C79-2A49-9F6E-FE2C4B72316B}" destId="{C86F4155-8114-8244-A8EF-323F314BC44B}" srcOrd="0" destOrd="0" presId="urn:microsoft.com/office/officeart/2005/8/layout/hList1"/>
    <dgm:cxn modelId="{6EA504A2-66C6-894B-BED3-BD8EE1A90268}" type="presParOf" srcId="{6C56C73C-8C79-2A49-9F6E-FE2C4B72316B}" destId="{F33D17C4-968A-5B46-8987-06E4838CB005}" srcOrd="1" destOrd="0" presId="urn:microsoft.com/office/officeart/2005/8/layout/hList1"/>
    <dgm:cxn modelId="{71CE9B73-0DCB-D440-A098-D8FAB7B44B90}" type="presParOf" srcId="{9D50DDD6-E6AE-8844-8FC0-46183E1554D4}" destId="{82729401-D0C3-A946-ABA8-E7DC1B6D5CB7}" srcOrd="1" destOrd="0" presId="urn:microsoft.com/office/officeart/2005/8/layout/hList1"/>
    <dgm:cxn modelId="{95EEC88A-3DE4-354F-9C90-6AC30C0F12AC}" type="presParOf" srcId="{9D50DDD6-E6AE-8844-8FC0-46183E1554D4}" destId="{4F5E1AF6-B687-0D44-A086-21010102F592}" srcOrd="2" destOrd="0" presId="urn:microsoft.com/office/officeart/2005/8/layout/hList1"/>
    <dgm:cxn modelId="{18EC6DEE-3E08-D04D-A9F3-D68B7D97A930}" type="presParOf" srcId="{4F5E1AF6-B687-0D44-A086-21010102F592}" destId="{DA1210EC-3942-1D4A-A0E4-07861BD7C748}" srcOrd="0" destOrd="0" presId="urn:microsoft.com/office/officeart/2005/8/layout/hList1"/>
    <dgm:cxn modelId="{385D05F5-462E-464B-B2EF-11A35BA6E85A}" type="presParOf" srcId="{4F5E1AF6-B687-0D44-A086-21010102F592}" destId="{6395CC77-5E1A-6C4B-B89B-2770F21EEDBE}" srcOrd="1" destOrd="0" presId="urn:microsoft.com/office/officeart/2005/8/layout/hList1"/>
    <dgm:cxn modelId="{4C921C63-475B-7941-AFFF-05526EA4D1F9}" type="presParOf" srcId="{9D50DDD6-E6AE-8844-8FC0-46183E1554D4}" destId="{BF74EE1A-0EFA-4E46-B985-F4615D99DCF5}" srcOrd="3" destOrd="0" presId="urn:microsoft.com/office/officeart/2005/8/layout/hList1"/>
    <dgm:cxn modelId="{DBC4498D-3F9F-C942-9B52-95036509AFBA}" type="presParOf" srcId="{9D50DDD6-E6AE-8844-8FC0-46183E1554D4}" destId="{C8F3EDA0-31E0-F442-B422-631F64C2216B}" srcOrd="4" destOrd="0" presId="urn:microsoft.com/office/officeart/2005/8/layout/hList1"/>
    <dgm:cxn modelId="{85D74EB4-D721-834B-8416-522FC5592EB0}" type="presParOf" srcId="{C8F3EDA0-31E0-F442-B422-631F64C2216B}" destId="{2C0A6397-30A2-424F-8BA5-F513362A9BD6}" srcOrd="0" destOrd="0" presId="urn:microsoft.com/office/officeart/2005/8/layout/hList1"/>
    <dgm:cxn modelId="{84B6BB85-2C31-3E4A-988C-83E6C9F622E5}" type="presParOf" srcId="{C8F3EDA0-31E0-F442-B422-631F64C2216B}" destId="{C5946218-FE71-1647-8541-002254224E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8C5630-B5DC-48F2-A0EB-C19384C2289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64A5ED1-C226-4B08-A4F1-C967B43A6845}">
      <dgm:prSet/>
      <dgm:spPr/>
      <dgm:t>
        <a:bodyPr/>
        <a:lstStyle/>
        <a:p>
          <a:r>
            <a:rPr lang="en-US" b="1" i="1" dirty="0"/>
            <a:t>MLDP Overview</a:t>
          </a:r>
          <a:endParaRPr lang="en-US" dirty="0"/>
        </a:p>
      </dgm:t>
    </dgm:pt>
    <dgm:pt modelId="{168A993E-81D0-460B-AE21-078954200C4B}" type="parTrans" cxnId="{8426C640-5066-4032-B1BF-E6568F8EE125}">
      <dgm:prSet/>
      <dgm:spPr/>
      <dgm:t>
        <a:bodyPr/>
        <a:lstStyle/>
        <a:p>
          <a:endParaRPr lang="en-US"/>
        </a:p>
      </dgm:t>
    </dgm:pt>
    <dgm:pt modelId="{00B767A5-DE31-478D-A814-79D7980A840B}" type="sibTrans" cxnId="{8426C640-5066-4032-B1BF-E6568F8EE125}">
      <dgm:prSet/>
      <dgm:spPr/>
      <dgm:t>
        <a:bodyPr/>
        <a:lstStyle/>
        <a:p>
          <a:endParaRPr lang="en-US"/>
        </a:p>
      </dgm:t>
    </dgm:pt>
    <dgm:pt modelId="{4A01BAFB-59A4-47BE-A303-2775D9F7A0C9}">
      <dgm:prSet/>
      <dgm:spPr/>
      <dgm:t>
        <a:bodyPr/>
        <a:lstStyle/>
        <a:p>
          <a:r>
            <a:rPr lang="en-US"/>
            <a:t>Survey of MLDP Elements</a:t>
          </a:r>
        </a:p>
      </dgm:t>
    </dgm:pt>
    <dgm:pt modelId="{33A84EAB-9C67-4959-BBDF-48D3E0B6C14A}" type="parTrans" cxnId="{74005271-9411-4AE8-AE56-3B4FB63A9E49}">
      <dgm:prSet/>
      <dgm:spPr/>
      <dgm:t>
        <a:bodyPr/>
        <a:lstStyle/>
        <a:p>
          <a:endParaRPr lang="en-US"/>
        </a:p>
      </dgm:t>
    </dgm:pt>
    <dgm:pt modelId="{22318015-F5C6-487E-BB18-3B1A1BAA8FC5}" type="sibTrans" cxnId="{74005271-9411-4AE8-AE56-3B4FB63A9E49}">
      <dgm:prSet/>
      <dgm:spPr/>
      <dgm:t>
        <a:bodyPr/>
        <a:lstStyle/>
        <a:p>
          <a:endParaRPr lang="en-US"/>
        </a:p>
      </dgm:t>
    </dgm:pt>
    <dgm:pt modelId="{A802F30C-EDC1-498A-9196-3414E66E10B2}">
      <dgm:prSet/>
      <dgm:spPr/>
      <dgm:t>
        <a:bodyPr/>
        <a:lstStyle/>
        <a:p>
          <a:r>
            <a:rPr lang="en-US"/>
            <a:t>Project Status and Road Map</a:t>
          </a:r>
        </a:p>
      </dgm:t>
    </dgm:pt>
    <dgm:pt modelId="{3ADCE3EF-FD6E-4C20-88B7-FAD050199C1D}" type="parTrans" cxnId="{53CF6062-9FFF-4365-B085-7A7D7EE2925D}">
      <dgm:prSet/>
      <dgm:spPr/>
      <dgm:t>
        <a:bodyPr/>
        <a:lstStyle/>
        <a:p>
          <a:endParaRPr lang="en-US"/>
        </a:p>
      </dgm:t>
    </dgm:pt>
    <dgm:pt modelId="{34C9FE30-8789-48EC-933B-3FED580E2497}" type="sibTrans" cxnId="{53CF6062-9FFF-4365-B085-7A7D7EE2925D}">
      <dgm:prSet/>
      <dgm:spPr/>
      <dgm:t>
        <a:bodyPr/>
        <a:lstStyle/>
        <a:p>
          <a:endParaRPr lang="en-US"/>
        </a:p>
      </dgm:t>
    </dgm:pt>
    <dgm:pt modelId="{4BFD30DF-DB24-4C50-8DFD-6D7A0DF8C950}">
      <dgm:prSet/>
      <dgm:spPr/>
      <dgm:t>
        <a:bodyPr/>
        <a:lstStyle/>
        <a:p>
          <a:r>
            <a:rPr lang="en-US"/>
            <a:t>Summary</a:t>
          </a:r>
        </a:p>
      </dgm:t>
    </dgm:pt>
    <dgm:pt modelId="{7B672FD0-8205-41C6-BBB8-93E5A65177A6}" type="parTrans" cxnId="{8C83D321-F78A-40DE-970F-3A4000CEECC5}">
      <dgm:prSet/>
      <dgm:spPr/>
      <dgm:t>
        <a:bodyPr/>
        <a:lstStyle/>
        <a:p>
          <a:endParaRPr lang="en-US"/>
        </a:p>
      </dgm:t>
    </dgm:pt>
    <dgm:pt modelId="{DB17D7E0-FD0D-4103-A6F1-668456DE32C1}" type="sibTrans" cxnId="{8C83D321-F78A-40DE-970F-3A4000CEECC5}">
      <dgm:prSet/>
      <dgm:spPr/>
      <dgm:t>
        <a:bodyPr/>
        <a:lstStyle/>
        <a:p>
          <a:endParaRPr lang="en-US"/>
        </a:p>
      </dgm:t>
    </dgm:pt>
    <dgm:pt modelId="{24781BFA-4A9D-0E43-A922-32514874044E}" type="pres">
      <dgm:prSet presAssocID="{FA8C5630-B5DC-48F2-A0EB-C19384C22891}" presName="linear" presStyleCnt="0">
        <dgm:presLayoutVars>
          <dgm:animLvl val="lvl"/>
          <dgm:resizeHandles val="exact"/>
        </dgm:presLayoutVars>
      </dgm:prSet>
      <dgm:spPr/>
    </dgm:pt>
    <dgm:pt modelId="{98F4CACA-3009-0E45-AB97-7FFEC76A14E7}" type="pres">
      <dgm:prSet presAssocID="{A64A5ED1-C226-4B08-A4F1-C967B43A6845}" presName="parentText" presStyleLbl="node1" presStyleIdx="0" presStyleCnt="4">
        <dgm:presLayoutVars>
          <dgm:chMax val="0"/>
          <dgm:bulletEnabled val="1"/>
        </dgm:presLayoutVars>
      </dgm:prSet>
      <dgm:spPr/>
    </dgm:pt>
    <dgm:pt modelId="{ABDB351B-69AB-B544-8244-7EE15669AC16}" type="pres">
      <dgm:prSet presAssocID="{00B767A5-DE31-478D-A814-79D7980A840B}" presName="spacer" presStyleCnt="0"/>
      <dgm:spPr/>
    </dgm:pt>
    <dgm:pt modelId="{A73AA543-6538-2A46-BA28-85FB1CA2896D}" type="pres">
      <dgm:prSet presAssocID="{4A01BAFB-59A4-47BE-A303-2775D9F7A0C9}" presName="parentText" presStyleLbl="node1" presStyleIdx="1" presStyleCnt="4">
        <dgm:presLayoutVars>
          <dgm:chMax val="0"/>
          <dgm:bulletEnabled val="1"/>
        </dgm:presLayoutVars>
      </dgm:prSet>
      <dgm:spPr/>
    </dgm:pt>
    <dgm:pt modelId="{9D7CBB10-CCF7-BA45-BE98-AE3CB671D593}" type="pres">
      <dgm:prSet presAssocID="{22318015-F5C6-487E-BB18-3B1A1BAA8FC5}" presName="spacer" presStyleCnt="0"/>
      <dgm:spPr/>
    </dgm:pt>
    <dgm:pt modelId="{1BFE36DC-7655-7948-B99B-357CFB85DCFA}" type="pres">
      <dgm:prSet presAssocID="{A802F30C-EDC1-498A-9196-3414E66E10B2}" presName="parentText" presStyleLbl="node1" presStyleIdx="2" presStyleCnt="4">
        <dgm:presLayoutVars>
          <dgm:chMax val="0"/>
          <dgm:bulletEnabled val="1"/>
        </dgm:presLayoutVars>
      </dgm:prSet>
      <dgm:spPr/>
    </dgm:pt>
    <dgm:pt modelId="{5564F77B-A78D-2E4B-87B8-6C116C494BAE}" type="pres">
      <dgm:prSet presAssocID="{34C9FE30-8789-48EC-933B-3FED580E2497}" presName="spacer" presStyleCnt="0"/>
      <dgm:spPr/>
    </dgm:pt>
    <dgm:pt modelId="{853A5CFD-FDD1-2046-BCB6-2CC4A4060143}" type="pres">
      <dgm:prSet presAssocID="{4BFD30DF-DB24-4C50-8DFD-6D7A0DF8C950}" presName="parentText" presStyleLbl="node1" presStyleIdx="3" presStyleCnt="4">
        <dgm:presLayoutVars>
          <dgm:chMax val="0"/>
          <dgm:bulletEnabled val="1"/>
        </dgm:presLayoutVars>
      </dgm:prSet>
      <dgm:spPr/>
    </dgm:pt>
  </dgm:ptLst>
  <dgm:cxnLst>
    <dgm:cxn modelId="{9A1AE420-B70F-C74E-BF15-9EEBE3206ED2}" type="presOf" srcId="{4BFD30DF-DB24-4C50-8DFD-6D7A0DF8C950}" destId="{853A5CFD-FDD1-2046-BCB6-2CC4A4060143}" srcOrd="0" destOrd="0" presId="urn:microsoft.com/office/officeart/2005/8/layout/vList2"/>
    <dgm:cxn modelId="{8C83D321-F78A-40DE-970F-3A4000CEECC5}" srcId="{FA8C5630-B5DC-48F2-A0EB-C19384C22891}" destId="{4BFD30DF-DB24-4C50-8DFD-6D7A0DF8C950}" srcOrd="3" destOrd="0" parTransId="{7B672FD0-8205-41C6-BBB8-93E5A65177A6}" sibTransId="{DB17D7E0-FD0D-4103-A6F1-668456DE32C1}"/>
    <dgm:cxn modelId="{8426C640-5066-4032-B1BF-E6568F8EE125}" srcId="{FA8C5630-B5DC-48F2-A0EB-C19384C22891}" destId="{A64A5ED1-C226-4B08-A4F1-C967B43A6845}" srcOrd="0" destOrd="0" parTransId="{168A993E-81D0-460B-AE21-078954200C4B}" sibTransId="{00B767A5-DE31-478D-A814-79D7980A840B}"/>
    <dgm:cxn modelId="{66F4DB5B-9666-6A46-8520-415CC085B8DF}" type="presOf" srcId="{FA8C5630-B5DC-48F2-A0EB-C19384C22891}" destId="{24781BFA-4A9D-0E43-A922-32514874044E}" srcOrd="0" destOrd="0" presId="urn:microsoft.com/office/officeart/2005/8/layout/vList2"/>
    <dgm:cxn modelId="{53CF6062-9FFF-4365-B085-7A7D7EE2925D}" srcId="{FA8C5630-B5DC-48F2-A0EB-C19384C22891}" destId="{A802F30C-EDC1-498A-9196-3414E66E10B2}" srcOrd="2" destOrd="0" parTransId="{3ADCE3EF-FD6E-4C20-88B7-FAD050199C1D}" sibTransId="{34C9FE30-8789-48EC-933B-3FED580E2497}"/>
    <dgm:cxn modelId="{74005271-9411-4AE8-AE56-3B4FB63A9E49}" srcId="{FA8C5630-B5DC-48F2-A0EB-C19384C22891}" destId="{4A01BAFB-59A4-47BE-A303-2775D9F7A0C9}" srcOrd="1" destOrd="0" parTransId="{33A84EAB-9C67-4959-BBDF-48D3E0B6C14A}" sibTransId="{22318015-F5C6-487E-BB18-3B1A1BAA8FC5}"/>
    <dgm:cxn modelId="{A0E74885-E0A1-D542-B64A-A4A19107FE80}" type="presOf" srcId="{A802F30C-EDC1-498A-9196-3414E66E10B2}" destId="{1BFE36DC-7655-7948-B99B-357CFB85DCFA}" srcOrd="0" destOrd="0" presId="urn:microsoft.com/office/officeart/2005/8/layout/vList2"/>
    <dgm:cxn modelId="{FE3623A6-0E94-684A-9F3C-F23C316716A8}" type="presOf" srcId="{4A01BAFB-59A4-47BE-A303-2775D9F7A0C9}" destId="{A73AA543-6538-2A46-BA28-85FB1CA2896D}" srcOrd="0" destOrd="0" presId="urn:microsoft.com/office/officeart/2005/8/layout/vList2"/>
    <dgm:cxn modelId="{75F73FF1-67A7-C240-9721-A52926486AD7}" type="presOf" srcId="{A64A5ED1-C226-4B08-A4F1-C967B43A6845}" destId="{98F4CACA-3009-0E45-AB97-7FFEC76A14E7}" srcOrd="0" destOrd="0" presId="urn:microsoft.com/office/officeart/2005/8/layout/vList2"/>
    <dgm:cxn modelId="{D83E6561-9065-6141-B50C-C1E259809E11}" type="presParOf" srcId="{24781BFA-4A9D-0E43-A922-32514874044E}" destId="{98F4CACA-3009-0E45-AB97-7FFEC76A14E7}" srcOrd="0" destOrd="0" presId="urn:microsoft.com/office/officeart/2005/8/layout/vList2"/>
    <dgm:cxn modelId="{A36F1B01-4D16-064A-AD64-9DB7833EE5A5}" type="presParOf" srcId="{24781BFA-4A9D-0E43-A922-32514874044E}" destId="{ABDB351B-69AB-B544-8244-7EE15669AC16}" srcOrd="1" destOrd="0" presId="urn:microsoft.com/office/officeart/2005/8/layout/vList2"/>
    <dgm:cxn modelId="{97E3313D-1349-DE49-91B0-7A7EF6CFC8A6}" type="presParOf" srcId="{24781BFA-4A9D-0E43-A922-32514874044E}" destId="{A73AA543-6538-2A46-BA28-85FB1CA2896D}" srcOrd="2" destOrd="0" presId="urn:microsoft.com/office/officeart/2005/8/layout/vList2"/>
    <dgm:cxn modelId="{F11718AB-E2E6-7143-A54F-C671296EAD91}" type="presParOf" srcId="{24781BFA-4A9D-0E43-A922-32514874044E}" destId="{9D7CBB10-CCF7-BA45-BE98-AE3CB671D593}" srcOrd="3" destOrd="0" presId="urn:microsoft.com/office/officeart/2005/8/layout/vList2"/>
    <dgm:cxn modelId="{7BA0EBDB-D570-3340-8377-2DF177F337F7}" type="presParOf" srcId="{24781BFA-4A9D-0E43-A922-32514874044E}" destId="{1BFE36DC-7655-7948-B99B-357CFB85DCFA}" srcOrd="4" destOrd="0" presId="urn:microsoft.com/office/officeart/2005/8/layout/vList2"/>
    <dgm:cxn modelId="{0AC23E43-AEB0-CD4D-ACA9-B9112E9589AC}" type="presParOf" srcId="{24781BFA-4A9D-0E43-A922-32514874044E}" destId="{5564F77B-A78D-2E4B-87B8-6C116C494BAE}" srcOrd="5" destOrd="0" presId="urn:microsoft.com/office/officeart/2005/8/layout/vList2"/>
    <dgm:cxn modelId="{0221C40F-93B3-C845-9737-ACA1487E5D76}" type="presParOf" srcId="{24781BFA-4A9D-0E43-A922-32514874044E}" destId="{853A5CFD-FDD1-2046-BCB6-2CC4A406014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B08B5D-ED3C-4CA1-AB27-2761012EA80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4CF08D1-C783-4E98-BCD6-AB1AE4A69033}">
      <dgm:prSet/>
      <dgm:spPr/>
      <dgm:t>
        <a:bodyPr/>
        <a:lstStyle/>
        <a:p>
          <a:pPr>
            <a:lnSpc>
              <a:spcPct val="100000"/>
            </a:lnSpc>
          </a:pPr>
          <a:r>
            <a:rPr lang="en-US" dirty="0"/>
            <a:t>Data Archive is used by Core Services to manage accelerator data.</a:t>
          </a:r>
        </a:p>
      </dgm:t>
    </dgm:pt>
    <dgm:pt modelId="{CCF45939-32C7-4FB4-A80F-3948EA54B035}" type="parTrans" cxnId="{796DCAAF-02F5-4931-9746-1C900AA59F5F}">
      <dgm:prSet/>
      <dgm:spPr/>
      <dgm:t>
        <a:bodyPr/>
        <a:lstStyle/>
        <a:p>
          <a:endParaRPr lang="en-US"/>
        </a:p>
      </dgm:t>
    </dgm:pt>
    <dgm:pt modelId="{E9C65E47-ACA5-4608-ACC3-AAB5BCAEED73}" type="sibTrans" cxnId="{796DCAAF-02F5-4931-9746-1C900AA59F5F}">
      <dgm:prSet/>
      <dgm:spPr/>
      <dgm:t>
        <a:bodyPr/>
        <a:lstStyle/>
        <a:p>
          <a:endParaRPr lang="en-US"/>
        </a:p>
      </dgm:t>
    </dgm:pt>
    <dgm:pt modelId="{3BBE15DC-3EDF-5444-A3EE-4BFC398A11D8}">
      <dgm:prSet/>
      <dgm:spPr/>
      <dgm:t>
        <a:bodyPr/>
        <a:lstStyle/>
        <a:p>
          <a:pPr>
            <a:lnSpc>
              <a:spcPct val="100000"/>
            </a:lnSpc>
          </a:pPr>
          <a:r>
            <a:rPr lang="en-US" dirty="0"/>
            <a:t>Core Services handle ingestion, query, and annotation APIs.</a:t>
          </a:r>
        </a:p>
      </dgm:t>
    </dgm:pt>
    <dgm:pt modelId="{C0046E67-D77C-A043-914C-5936C53089A3}" type="parTrans" cxnId="{E088101B-C82A-3C47-AC2B-CEB15A008288}">
      <dgm:prSet/>
      <dgm:spPr/>
      <dgm:t>
        <a:bodyPr/>
        <a:lstStyle/>
        <a:p>
          <a:endParaRPr lang="en-US"/>
        </a:p>
      </dgm:t>
    </dgm:pt>
    <dgm:pt modelId="{BBC6E176-29A3-8B40-A985-C1C9BA666A51}" type="sibTrans" cxnId="{E088101B-C82A-3C47-AC2B-CEB15A008288}">
      <dgm:prSet/>
      <dgm:spPr/>
      <dgm:t>
        <a:bodyPr/>
        <a:lstStyle/>
        <a:p>
          <a:endParaRPr lang="en-US"/>
        </a:p>
      </dgm:t>
    </dgm:pt>
    <dgm:pt modelId="{CCDC58BC-F629-D346-B185-3A9BD0E0D667}">
      <dgm:prSet/>
      <dgm:spPr/>
      <dgm:t>
        <a:bodyPr/>
        <a:lstStyle/>
        <a:p>
          <a:pPr>
            <a:lnSpc>
              <a:spcPct val="100000"/>
            </a:lnSpc>
          </a:pPr>
          <a:r>
            <a:rPr lang="en-US" dirty="0"/>
            <a:t>API defines methods and data types for interacting  with Core Services. </a:t>
          </a:r>
        </a:p>
      </dgm:t>
    </dgm:pt>
    <dgm:pt modelId="{867D794E-AA34-D44C-99B6-FC0E9104A4E5}" type="parTrans" cxnId="{473F11CF-D78D-3A41-AEC9-75524FC83668}">
      <dgm:prSet/>
      <dgm:spPr/>
      <dgm:t>
        <a:bodyPr/>
        <a:lstStyle/>
        <a:p>
          <a:endParaRPr lang="en-US"/>
        </a:p>
      </dgm:t>
    </dgm:pt>
    <dgm:pt modelId="{A0DE95BB-89FF-0D46-B07A-64EC6EADA343}" type="sibTrans" cxnId="{473F11CF-D78D-3A41-AEC9-75524FC83668}">
      <dgm:prSet/>
      <dgm:spPr/>
      <dgm:t>
        <a:bodyPr/>
        <a:lstStyle/>
        <a:p>
          <a:endParaRPr lang="en-US"/>
        </a:p>
      </dgm:t>
    </dgm:pt>
    <dgm:pt modelId="{90FD0DDD-2B89-CE4D-BA82-C0CE9D9EE493}">
      <dgm:prSet/>
      <dgm:spPr/>
      <dgm:t>
        <a:bodyPr/>
        <a:lstStyle/>
        <a:p>
          <a:pPr>
            <a:lnSpc>
              <a:spcPct val="100000"/>
            </a:lnSpc>
          </a:pPr>
          <a:r>
            <a:rPr lang="en-US" dirty="0"/>
            <a:t>Java and Python Client Libraries are provided for higher-level interaction with Core Services.</a:t>
          </a:r>
        </a:p>
      </dgm:t>
    </dgm:pt>
    <dgm:pt modelId="{9FF4C8D9-306D-084E-993C-2D92468694E5}" type="parTrans" cxnId="{4AB12E60-0267-3941-A5E4-360554FF0475}">
      <dgm:prSet/>
      <dgm:spPr/>
      <dgm:t>
        <a:bodyPr/>
        <a:lstStyle/>
        <a:p>
          <a:endParaRPr lang="en-US"/>
        </a:p>
      </dgm:t>
    </dgm:pt>
    <dgm:pt modelId="{C4BE6763-72E3-D04D-AFF1-AE4E5010E346}" type="sibTrans" cxnId="{4AB12E60-0267-3941-A5E4-360554FF0475}">
      <dgm:prSet/>
      <dgm:spPr/>
      <dgm:t>
        <a:bodyPr/>
        <a:lstStyle/>
        <a:p>
          <a:endParaRPr lang="en-US"/>
        </a:p>
      </dgm:t>
    </dgm:pt>
    <dgm:pt modelId="{7642DF93-BF32-8547-A285-EB9FD43D5333}">
      <dgm:prSet/>
      <dgm:spPr/>
      <dgm:t>
        <a:bodyPr/>
        <a:lstStyle/>
        <a:p>
          <a:pPr>
            <a:lnSpc>
              <a:spcPct val="100000"/>
            </a:lnSpc>
          </a:pPr>
          <a:r>
            <a:rPr lang="en-US" dirty="0"/>
            <a:t>Applications communicate with Core Services via API or Client Libraries.. </a:t>
          </a:r>
        </a:p>
      </dgm:t>
    </dgm:pt>
    <dgm:pt modelId="{9161C940-79FF-0E4B-8841-F172D79A0B59}" type="parTrans" cxnId="{57AD68FE-E657-7141-953D-B5ADEB79A5E0}">
      <dgm:prSet/>
      <dgm:spPr/>
      <dgm:t>
        <a:bodyPr/>
        <a:lstStyle/>
        <a:p>
          <a:endParaRPr lang="en-US"/>
        </a:p>
      </dgm:t>
    </dgm:pt>
    <dgm:pt modelId="{2B89FD51-71DC-FF40-AB33-428B8A0F0F89}" type="sibTrans" cxnId="{57AD68FE-E657-7141-953D-B5ADEB79A5E0}">
      <dgm:prSet/>
      <dgm:spPr/>
      <dgm:t>
        <a:bodyPr/>
        <a:lstStyle/>
        <a:p>
          <a:endParaRPr lang="en-US"/>
        </a:p>
      </dgm:t>
    </dgm:pt>
    <dgm:pt modelId="{2FD54D40-E2F5-4B41-A24F-E4C872673962}">
      <dgm:prSet/>
      <dgm:spPr/>
      <dgm:t>
        <a:bodyPr/>
        <a:lstStyle/>
        <a:p>
          <a:pPr>
            <a:lnSpc>
              <a:spcPct val="100000"/>
            </a:lnSpc>
          </a:pPr>
          <a:r>
            <a:rPr lang="en-US" dirty="0"/>
            <a:t>Web Application provides browser access to Core Service features.</a:t>
          </a:r>
        </a:p>
      </dgm:t>
    </dgm:pt>
    <dgm:pt modelId="{51B0F2CF-F93A-B947-B4FD-67D8CEF7D83B}" type="parTrans" cxnId="{3ED17E73-5FD3-7440-9D16-8D316F11819B}">
      <dgm:prSet/>
      <dgm:spPr/>
      <dgm:t>
        <a:bodyPr/>
        <a:lstStyle/>
        <a:p>
          <a:endParaRPr lang="en-US"/>
        </a:p>
      </dgm:t>
    </dgm:pt>
    <dgm:pt modelId="{39181E66-BE4D-2044-999B-545907218C0F}" type="sibTrans" cxnId="{3ED17E73-5FD3-7440-9D16-8D316F11819B}">
      <dgm:prSet/>
      <dgm:spPr/>
      <dgm:t>
        <a:bodyPr/>
        <a:lstStyle/>
        <a:p>
          <a:endParaRPr lang="en-US"/>
        </a:p>
      </dgm:t>
    </dgm:pt>
    <dgm:pt modelId="{08328B90-88F2-4CA5-A4EE-C1D983399CA6}" type="pres">
      <dgm:prSet presAssocID="{15B08B5D-ED3C-4CA1-AB27-2761012EA809}" presName="root" presStyleCnt="0">
        <dgm:presLayoutVars>
          <dgm:dir/>
          <dgm:resizeHandles val="exact"/>
        </dgm:presLayoutVars>
      </dgm:prSet>
      <dgm:spPr/>
    </dgm:pt>
    <dgm:pt modelId="{4F8875E8-34A2-4275-AFF7-85B39AD97CDA}" type="pres">
      <dgm:prSet presAssocID="{A4CF08D1-C783-4E98-BCD6-AB1AE4A69033}" presName="compNode" presStyleCnt="0"/>
      <dgm:spPr/>
    </dgm:pt>
    <dgm:pt modelId="{94AE2D8B-CFFC-4A78-9FE1-DABEFBFAEEDF}" type="pres">
      <dgm:prSet presAssocID="{A4CF08D1-C783-4E98-BCD6-AB1AE4A69033}" presName="iconRect" presStyleLbl="node1" presStyleIdx="0" presStyleCnt="6" custScaleX="214601" custScaleY="100147" custLinFactNeighborX="0"/>
      <dgm:spPr>
        <a:blipFill>
          <a:blip xmlns:r="http://schemas.openxmlformats.org/officeDocument/2006/relationships" r:embed="rId1"/>
          <a:srcRect/>
          <a:stretch>
            <a:fillRect t="-10000" b="-10000"/>
          </a:stretch>
        </a:blipFill>
      </dgm:spPr>
    </dgm:pt>
    <dgm:pt modelId="{6801783D-AA63-4A1F-A90F-A4D4D49925A5}" type="pres">
      <dgm:prSet presAssocID="{A4CF08D1-C783-4E98-BCD6-AB1AE4A69033}" presName="spaceRect" presStyleCnt="0"/>
      <dgm:spPr/>
    </dgm:pt>
    <dgm:pt modelId="{7709A72D-FAB0-4B16-92D8-5D34EC1EF083}" type="pres">
      <dgm:prSet presAssocID="{A4CF08D1-C783-4E98-BCD6-AB1AE4A69033}" presName="textRect" presStyleLbl="revTx" presStyleIdx="0" presStyleCnt="6" custLinFactNeighborY="-35396">
        <dgm:presLayoutVars>
          <dgm:chMax val="1"/>
          <dgm:chPref val="1"/>
        </dgm:presLayoutVars>
      </dgm:prSet>
      <dgm:spPr/>
    </dgm:pt>
    <dgm:pt modelId="{75CFFD4B-DFA1-3349-8117-5F94CAC8E13C}" type="pres">
      <dgm:prSet presAssocID="{E9C65E47-ACA5-4608-ACC3-AAB5BCAEED73}" presName="sibTrans" presStyleCnt="0"/>
      <dgm:spPr/>
    </dgm:pt>
    <dgm:pt modelId="{C844E916-554C-4E45-8EAA-6C1885893B16}" type="pres">
      <dgm:prSet presAssocID="{3BBE15DC-3EDF-5444-A3EE-4BFC398A11D8}" presName="compNode" presStyleCnt="0"/>
      <dgm:spPr/>
    </dgm:pt>
    <dgm:pt modelId="{A53EA633-12EF-B74D-852D-8EC1F946241F}" type="pres">
      <dgm:prSet presAssocID="{3BBE15DC-3EDF-5444-A3EE-4BFC398A11D8}" presName="iconRect" presStyleLbl="node1" presStyleIdx="1" presStyleCnt="6" custScaleX="214601" custLinFactNeighborY="-5493"/>
      <dgm:spPr>
        <a:blipFill>
          <a:blip xmlns:r="http://schemas.openxmlformats.org/officeDocument/2006/relationships" r:embed="rId2"/>
          <a:srcRect/>
          <a:stretch>
            <a:fillRect t="-10000" b="-10000"/>
          </a:stretch>
        </a:blipFill>
      </dgm:spPr>
    </dgm:pt>
    <dgm:pt modelId="{8D7BB7C9-2AAF-1749-832B-1633460EE5AE}" type="pres">
      <dgm:prSet presAssocID="{3BBE15DC-3EDF-5444-A3EE-4BFC398A11D8}" presName="spaceRect" presStyleCnt="0"/>
      <dgm:spPr/>
    </dgm:pt>
    <dgm:pt modelId="{A4087BF4-C85A-4C48-8122-4543DAFE1C23}" type="pres">
      <dgm:prSet presAssocID="{3BBE15DC-3EDF-5444-A3EE-4BFC398A11D8}" presName="textRect" presStyleLbl="revTx" presStyleIdx="1" presStyleCnt="6" custLinFactNeighborY="-31276">
        <dgm:presLayoutVars>
          <dgm:chMax val="1"/>
          <dgm:chPref val="1"/>
        </dgm:presLayoutVars>
      </dgm:prSet>
      <dgm:spPr/>
    </dgm:pt>
    <dgm:pt modelId="{6CF98DCE-B602-3F47-BE81-BA9420C1ED16}" type="pres">
      <dgm:prSet presAssocID="{BBC6E176-29A3-8B40-A985-C1C9BA666A51}" presName="sibTrans" presStyleCnt="0"/>
      <dgm:spPr/>
    </dgm:pt>
    <dgm:pt modelId="{E456A072-80A7-3F4E-B053-14E52D7ADC23}" type="pres">
      <dgm:prSet presAssocID="{CCDC58BC-F629-D346-B185-3A9BD0E0D667}" presName="compNode" presStyleCnt="0"/>
      <dgm:spPr/>
    </dgm:pt>
    <dgm:pt modelId="{B6818E81-609E-534D-AF51-9AA284BB6804}" type="pres">
      <dgm:prSet presAssocID="{CCDC58BC-F629-D346-B185-3A9BD0E0D667}" presName="iconRect" presStyleLbl="node1" presStyleIdx="2" presStyleCnt="6" custScaleX="214601"/>
      <dgm:spPr>
        <a:blipFill>
          <a:blip xmlns:r="http://schemas.openxmlformats.org/officeDocument/2006/relationships" r:embed="rId3"/>
          <a:srcRect/>
          <a:stretch>
            <a:fillRect t="-10000" b="-10000"/>
          </a:stretch>
        </a:blipFill>
      </dgm:spPr>
    </dgm:pt>
    <dgm:pt modelId="{3B3721C9-6C2B-FC46-BEEE-2FAAD391C060}" type="pres">
      <dgm:prSet presAssocID="{CCDC58BC-F629-D346-B185-3A9BD0E0D667}" presName="spaceRect" presStyleCnt="0"/>
      <dgm:spPr/>
    </dgm:pt>
    <dgm:pt modelId="{3CE789BC-BFF7-BC4B-B4AB-CAB9AE7BA123}" type="pres">
      <dgm:prSet presAssocID="{CCDC58BC-F629-D346-B185-3A9BD0E0D667}" presName="textRect" presStyleLbl="revTx" presStyleIdx="2" presStyleCnt="6" custLinFactNeighborY="-33438">
        <dgm:presLayoutVars>
          <dgm:chMax val="1"/>
          <dgm:chPref val="1"/>
        </dgm:presLayoutVars>
      </dgm:prSet>
      <dgm:spPr/>
    </dgm:pt>
    <dgm:pt modelId="{190E759F-E94B-1140-9D18-D05A03A2FED3}" type="pres">
      <dgm:prSet presAssocID="{A0DE95BB-89FF-0D46-B07A-64EC6EADA343}" presName="sibTrans" presStyleCnt="0"/>
      <dgm:spPr/>
    </dgm:pt>
    <dgm:pt modelId="{AA5770E9-731A-1F45-A181-0107114E92A4}" type="pres">
      <dgm:prSet presAssocID="{2FD54D40-E2F5-4B41-A24F-E4C872673962}" presName="compNode" presStyleCnt="0"/>
      <dgm:spPr/>
    </dgm:pt>
    <dgm:pt modelId="{32C2FB8B-C378-2340-9D9E-351D259DC881}" type="pres">
      <dgm:prSet presAssocID="{2FD54D40-E2F5-4B41-A24F-E4C872673962}" presName="iconRect" presStyleLbl="node1" presStyleIdx="3" presStyleCnt="6" custScaleX="214236"/>
      <dgm:spPr>
        <a:blipFill>
          <a:blip xmlns:r="http://schemas.openxmlformats.org/officeDocument/2006/relationships" r:embed="rId4"/>
          <a:srcRect/>
          <a:stretch>
            <a:fillRect t="-26000" b="-26000"/>
          </a:stretch>
        </a:blipFill>
      </dgm:spPr>
    </dgm:pt>
    <dgm:pt modelId="{700BBB61-33D6-A143-B0BE-07F11981B383}" type="pres">
      <dgm:prSet presAssocID="{2FD54D40-E2F5-4B41-A24F-E4C872673962}" presName="spaceRect" presStyleCnt="0"/>
      <dgm:spPr/>
    </dgm:pt>
    <dgm:pt modelId="{44834C4E-4868-CA49-9143-FCA6BE214495}" type="pres">
      <dgm:prSet presAssocID="{2FD54D40-E2F5-4B41-A24F-E4C872673962}" presName="textRect" presStyleLbl="revTx" presStyleIdx="3" presStyleCnt="6" custLinFactNeighborY="-21961">
        <dgm:presLayoutVars>
          <dgm:chMax val="1"/>
          <dgm:chPref val="1"/>
        </dgm:presLayoutVars>
      </dgm:prSet>
      <dgm:spPr/>
    </dgm:pt>
    <dgm:pt modelId="{2B2B30F3-72CC-AE46-8FC0-C62FEC9D4013}" type="pres">
      <dgm:prSet presAssocID="{39181E66-BE4D-2044-999B-545907218C0F}" presName="sibTrans" presStyleCnt="0"/>
      <dgm:spPr/>
    </dgm:pt>
    <dgm:pt modelId="{B38455C4-140F-7944-B06A-F78621FA94C9}" type="pres">
      <dgm:prSet presAssocID="{90FD0DDD-2B89-CE4D-BA82-C0CE9D9EE493}" presName="compNode" presStyleCnt="0"/>
      <dgm:spPr/>
    </dgm:pt>
    <dgm:pt modelId="{680FFB73-CDA6-7A48-97F7-514FAD909850}" type="pres">
      <dgm:prSet presAssocID="{90FD0DDD-2B89-CE4D-BA82-C0CE9D9EE493}" presName="iconRect" presStyleLbl="node1" presStyleIdx="4" presStyleCnt="6" custScaleX="214601"/>
      <dgm:spPr>
        <a:blipFill>
          <a:blip xmlns:r="http://schemas.openxmlformats.org/officeDocument/2006/relationships" r:embed="rId5"/>
          <a:srcRect/>
          <a:stretch>
            <a:fillRect t="-10000" b="-10000"/>
          </a:stretch>
        </a:blipFill>
      </dgm:spPr>
    </dgm:pt>
    <dgm:pt modelId="{5A5B7CF6-5FA1-4C42-9B7A-4B8D59A1E9BD}" type="pres">
      <dgm:prSet presAssocID="{90FD0DDD-2B89-CE4D-BA82-C0CE9D9EE493}" presName="spaceRect" presStyleCnt="0"/>
      <dgm:spPr/>
    </dgm:pt>
    <dgm:pt modelId="{C0E8B823-3C82-444A-8AF7-850597311CDB}" type="pres">
      <dgm:prSet presAssocID="{90FD0DDD-2B89-CE4D-BA82-C0CE9D9EE493}" presName="textRect" presStyleLbl="revTx" presStyleIdx="4" presStyleCnt="6" custLinFactNeighborY="-33438">
        <dgm:presLayoutVars>
          <dgm:chMax val="1"/>
          <dgm:chPref val="1"/>
        </dgm:presLayoutVars>
      </dgm:prSet>
      <dgm:spPr/>
    </dgm:pt>
    <dgm:pt modelId="{8933F9AE-1767-9247-8A3C-34CFEB501C44}" type="pres">
      <dgm:prSet presAssocID="{C4BE6763-72E3-D04D-AFF1-AE4E5010E346}" presName="sibTrans" presStyleCnt="0"/>
      <dgm:spPr/>
    </dgm:pt>
    <dgm:pt modelId="{EED1AD82-EACE-FB42-9021-80A7CA769187}" type="pres">
      <dgm:prSet presAssocID="{7642DF93-BF32-8547-A285-EB9FD43D5333}" presName="compNode" presStyleCnt="0"/>
      <dgm:spPr/>
    </dgm:pt>
    <dgm:pt modelId="{770D4B26-5359-034E-844F-D384E9D3D197}" type="pres">
      <dgm:prSet presAssocID="{7642DF93-BF32-8547-A285-EB9FD43D5333}" presName="iconRect" presStyleLbl="node1" presStyleIdx="5" presStyleCnt="6" custScaleX="223163" custScaleY="148775"/>
      <dgm:spPr>
        <a:blipFill>
          <a:blip xmlns:r="http://schemas.openxmlformats.org/officeDocument/2006/relationships" r:embed="rId6"/>
          <a:srcRect/>
          <a:stretch>
            <a:fillRect t="-5000" b="-5000"/>
          </a:stretch>
        </a:blipFill>
      </dgm:spPr>
    </dgm:pt>
    <dgm:pt modelId="{93248B96-383D-D544-811D-F5ABA864BC47}" type="pres">
      <dgm:prSet presAssocID="{7642DF93-BF32-8547-A285-EB9FD43D5333}" presName="spaceRect" presStyleCnt="0"/>
      <dgm:spPr/>
    </dgm:pt>
    <dgm:pt modelId="{FE15CD8D-5F3E-954C-ACAD-785F16D3C193}" type="pres">
      <dgm:prSet presAssocID="{7642DF93-BF32-8547-A285-EB9FD43D5333}" presName="textRect" presStyleLbl="revTx" presStyleIdx="5" presStyleCnt="6" custLinFactNeighborY="-15816">
        <dgm:presLayoutVars>
          <dgm:chMax val="1"/>
          <dgm:chPref val="1"/>
        </dgm:presLayoutVars>
      </dgm:prSet>
      <dgm:spPr/>
    </dgm:pt>
  </dgm:ptLst>
  <dgm:cxnLst>
    <dgm:cxn modelId="{57160D09-FE1D-1A49-B301-E23FFD30D9FF}" type="presOf" srcId="{2FD54D40-E2F5-4B41-A24F-E4C872673962}" destId="{44834C4E-4868-CA49-9143-FCA6BE214495}" srcOrd="0" destOrd="0" presId="urn:microsoft.com/office/officeart/2018/2/layout/IconLabelList"/>
    <dgm:cxn modelId="{E088101B-C82A-3C47-AC2B-CEB15A008288}" srcId="{15B08B5D-ED3C-4CA1-AB27-2761012EA809}" destId="{3BBE15DC-3EDF-5444-A3EE-4BFC398A11D8}" srcOrd="1" destOrd="0" parTransId="{C0046E67-D77C-A043-914C-5936C53089A3}" sibTransId="{BBC6E176-29A3-8B40-A985-C1C9BA666A51}"/>
    <dgm:cxn modelId="{F8DDE33F-C350-463D-A146-1466A2FE28DD}" type="presOf" srcId="{A4CF08D1-C783-4E98-BCD6-AB1AE4A69033}" destId="{7709A72D-FAB0-4B16-92D8-5D34EC1EF083}" srcOrd="0" destOrd="0" presId="urn:microsoft.com/office/officeart/2018/2/layout/IconLabelList"/>
    <dgm:cxn modelId="{4AB12E60-0267-3941-A5E4-360554FF0475}" srcId="{15B08B5D-ED3C-4CA1-AB27-2761012EA809}" destId="{90FD0DDD-2B89-CE4D-BA82-C0CE9D9EE493}" srcOrd="4" destOrd="0" parTransId="{9FF4C8D9-306D-084E-993C-2D92468694E5}" sibTransId="{C4BE6763-72E3-D04D-AFF1-AE4E5010E346}"/>
    <dgm:cxn modelId="{8C637862-9EF2-CB49-855A-5ED62BB50725}" type="presOf" srcId="{CCDC58BC-F629-D346-B185-3A9BD0E0D667}" destId="{3CE789BC-BFF7-BC4B-B4AB-CAB9AE7BA123}" srcOrd="0" destOrd="0" presId="urn:microsoft.com/office/officeart/2018/2/layout/IconLabelList"/>
    <dgm:cxn modelId="{3ED17E73-5FD3-7440-9D16-8D316F11819B}" srcId="{15B08B5D-ED3C-4CA1-AB27-2761012EA809}" destId="{2FD54D40-E2F5-4B41-A24F-E4C872673962}" srcOrd="3" destOrd="0" parTransId="{51B0F2CF-F93A-B947-B4FD-67D8CEF7D83B}" sibTransId="{39181E66-BE4D-2044-999B-545907218C0F}"/>
    <dgm:cxn modelId="{A13DCE8E-3860-5540-A8F0-F956F14D2AD9}" type="presOf" srcId="{90FD0DDD-2B89-CE4D-BA82-C0CE9D9EE493}" destId="{C0E8B823-3C82-444A-8AF7-850597311CDB}" srcOrd="0" destOrd="0" presId="urn:microsoft.com/office/officeart/2018/2/layout/IconLabelList"/>
    <dgm:cxn modelId="{38889290-1828-E943-9FBD-4DFA6B879A09}" type="presOf" srcId="{7642DF93-BF32-8547-A285-EB9FD43D5333}" destId="{FE15CD8D-5F3E-954C-ACAD-785F16D3C193}" srcOrd="0" destOrd="0" presId="urn:microsoft.com/office/officeart/2018/2/layout/IconLabelList"/>
    <dgm:cxn modelId="{57497499-D00D-954D-BD7F-E0227553AA39}" type="presOf" srcId="{3BBE15DC-3EDF-5444-A3EE-4BFC398A11D8}" destId="{A4087BF4-C85A-4C48-8122-4543DAFE1C23}" srcOrd="0" destOrd="0" presId="urn:microsoft.com/office/officeart/2018/2/layout/IconLabelList"/>
    <dgm:cxn modelId="{796DCAAF-02F5-4931-9746-1C900AA59F5F}" srcId="{15B08B5D-ED3C-4CA1-AB27-2761012EA809}" destId="{A4CF08D1-C783-4E98-BCD6-AB1AE4A69033}" srcOrd="0" destOrd="0" parTransId="{CCF45939-32C7-4FB4-A80F-3948EA54B035}" sibTransId="{E9C65E47-ACA5-4608-ACC3-AAB5BCAEED73}"/>
    <dgm:cxn modelId="{473F11CF-D78D-3A41-AEC9-75524FC83668}" srcId="{15B08B5D-ED3C-4CA1-AB27-2761012EA809}" destId="{CCDC58BC-F629-D346-B185-3A9BD0E0D667}" srcOrd="2" destOrd="0" parTransId="{867D794E-AA34-D44C-99B6-FC0E9104A4E5}" sibTransId="{A0DE95BB-89FF-0D46-B07A-64EC6EADA343}"/>
    <dgm:cxn modelId="{0F5802D9-68A9-4499-BDC3-B5CF216AD829}" type="presOf" srcId="{15B08B5D-ED3C-4CA1-AB27-2761012EA809}" destId="{08328B90-88F2-4CA5-A4EE-C1D983399CA6}" srcOrd="0" destOrd="0" presId="urn:microsoft.com/office/officeart/2018/2/layout/IconLabelList"/>
    <dgm:cxn modelId="{57AD68FE-E657-7141-953D-B5ADEB79A5E0}" srcId="{15B08B5D-ED3C-4CA1-AB27-2761012EA809}" destId="{7642DF93-BF32-8547-A285-EB9FD43D5333}" srcOrd="5" destOrd="0" parTransId="{9161C940-79FF-0E4B-8841-F172D79A0B59}" sibTransId="{2B89FD51-71DC-FF40-AB33-428B8A0F0F89}"/>
    <dgm:cxn modelId="{AB5B8BE2-2EC4-4B41-97B9-D0DC237E6F85}" type="presParOf" srcId="{08328B90-88F2-4CA5-A4EE-C1D983399CA6}" destId="{4F8875E8-34A2-4275-AFF7-85B39AD97CDA}" srcOrd="0" destOrd="0" presId="urn:microsoft.com/office/officeart/2018/2/layout/IconLabelList"/>
    <dgm:cxn modelId="{02FFBB43-E48C-43B1-A1C0-26F84AD0F8C2}" type="presParOf" srcId="{4F8875E8-34A2-4275-AFF7-85B39AD97CDA}" destId="{94AE2D8B-CFFC-4A78-9FE1-DABEFBFAEEDF}" srcOrd="0" destOrd="0" presId="urn:microsoft.com/office/officeart/2018/2/layout/IconLabelList"/>
    <dgm:cxn modelId="{C610466F-C272-495E-84ED-DDC1919EB141}" type="presParOf" srcId="{4F8875E8-34A2-4275-AFF7-85B39AD97CDA}" destId="{6801783D-AA63-4A1F-A90F-A4D4D49925A5}" srcOrd="1" destOrd="0" presId="urn:microsoft.com/office/officeart/2018/2/layout/IconLabelList"/>
    <dgm:cxn modelId="{EA69E0ED-7548-4372-86BB-445DB723C96D}" type="presParOf" srcId="{4F8875E8-34A2-4275-AFF7-85B39AD97CDA}" destId="{7709A72D-FAB0-4B16-92D8-5D34EC1EF083}" srcOrd="2" destOrd="0" presId="urn:microsoft.com/office/officeart/2018/2/layout/IconLabelList"/>
    <dgm:cxn modelId="{D06DDDB9-3045-7746-BAFA-14D956D5B96E}" type="presParOf" srcId="{08328B90-88F2-4CA5-A4EE-C1D983399CA6}" destId="{75CFFD4B-DFA1-3349-8117-5F94CAC8E13C}" srcOrd="1" destOrd="0" presId="urn:microsoft.com/office/officeart/2018/2/layout/IconLabelList"/>
    <dgm:cxn modelId="{4DADC18D-7CEB-1544-9BDC-2FDC09E7C66F}" type="presParOf" srcId="{08328B90-88F2-4CA5-A4EE-C1D983399CA6}" destId="{C844E916-554C-4E45-8EAA-6C1885893B16}" srcOrd="2" destOrd="0" presId="urn:microsoft.com/office/officeart/2018/2/layout/IconLabelList"/>
    <dgm:cxn modelId="{98DAFFBA-4A95-B64F-90BB-339FA847A8DB}" type="presParOf" srcId="{C844E916-554C-4E45-8EAA-6C1885893B16}" destId="{A53EA633-12EF-B74D-852D-8EC1F946241F}" srcOrd="0" destOrd="0" presId="urn:microsoft.com/office/officeart/2018/2/layout/IconLabelList"/>
    <dgm:cxn modelId="{16D26E6F-6157-7E42-896F-8AA6A88001CD}" type="presParOf" srcId="{C844E916-554C-4E45-8EAA-6C1885893B16}" destId="{8D7BB7C9-2AAF-1749-832B-1633460EE5AE}" srcOrd="1" destOrd="0" presId="urn:microsoft.com/office/officeart/2018/2/layout/IconLabelList"/>
    <dgm:cxn modelId="{F8D317E6-7AFB-6348-8EE1-BCB05E1333F7}" type="presParOf" srcId="{C844E916-554C-4E45-8EAA-6C1885893B16}" destId="{A4087BF4-C85A-4C48-8122-4543DAFE1C23}" srcOrd="2" destOrd="0" presId="urn:microsoft.com/office/officeart/2018/2/layout/IconLabelList"/>
    <dgm:cxn modelId="{0B05E075-601F-5141-84C6-DB199FF42792}" type="presParOf" srcId="{08328B90-88F2-4CA5-A4EE-C1D983399CA6}" destId="{6CF98DCE-B602-3F47-BE81-BA9420C1ED16}" srcOrd="3" destOrd="0" presId="urn:microsoft.com/office/officeart/2018/2/layout/IconLabelList"/>
    <dgm:cxn modelId="{BD040E29-FBD2-0A4A-A846-B5ED098C538E}" type="presParOf" srcId="{08328B90-88F2-4CA5-A4EE-C1D983399CA6}" destId="{E456A072-80A7-3F4E-B053-14E52D7ADC23}" srcOrd="4" destOrd="0" presId="urn:microsoft.com/office/officeart/2018/2/layout/IconLabelList"/>
    <dgm:cxn modelId="{F7D474B2-03D4-FE4F-9C3E-1634D704AACF}" type="presParOf" srcId="{E456A072-80A7-3F4E-B053-14E52D7ADC23}" destId="{B6818E81-609E-534D-AF51-9AA284BB6804}" srcOrd="0" destOrd="0" presId="urn:microsoft.com/office/officeart/2018/2/layout/IconLabelList"/>
    <dgm:cxn modelId="{BD27603E-1F6A-4645-956A-7F1D9A26C817}" type="presParOf" srcId="{E456A072-80A7-3F4E-B053-14E52D7ADC23}" destId="{3B3721C9-6C2B-FC46-BEEE-2FAAD391C060}" srcOrd="1" destOrd="0" presId="urn:microsoft.com/office/officeart/2018/2/layout/IconLabelList"/>
    <dgm:cxn modelId="{374C0803-8DF3-0644-A42F-BA348D11521D}" type="presParOf" srcId="{E456A072-80A7-3F4E-B053-14E52D7ADC23}" destId="{3CE789BC-BFF7-BC4B-B4AB-CAB9AE7BA123}" srcOrd="2" destOrd="0" presId="urn:microsoft.com/office/officeart/2018/2/layout/IconLabelList"/>
    <dgm:cxn modelId="{354AC240-6CB6-CF4C-954C-316DF597057B}" type="presParOf" srcId="{08328B90-88F2-4CA5-A4EE-C1D983399CA6}" destId="{190E759F-E94B-1140-9D18-D05A03A2FED3}" srcOrd="5" destOrd="0" presId="urn:microsoft.com/office/officeart/2018/2/layout/IconLabelList"/>
    <dgm:cxn modelId="{CE7F95FC-6715-144D-AECE-0F9CF623596A}" type="presParOf" srcId="{08328B90-88F2-4CA5-A4EE-C1D983399CA6}" destId="{AA5770E9-731A-1F45-A181-0107114E92A4}" srcOrd="6" destOrd="0" presId="urn:microsoft.com/office/officeart/2018/2/layout/IconLabelList"/>
    <dgm:cxn modelId="{EEFB081D-D4E5-6644-B7A6-5BD59DA51051}" type="presParOf" srcId="{AA5770E9-731A-1F45-A181-0107114E92A4}" destId="{32C2FB8B-C378-2340-9D9E-351D259DC881}" srcOrd="0" destOrd="0" presId="urn:microsoft.com/office/officeart/2018/2/layout/IconLabelList"/>
    <dgm:cxn modelId="{D60100D5-5046-9D43-B8CD-18820661400B}" type="presParOf" srcId="{AA5770E9-731A-1F45-A181-0107114E92A4}" destId="{700BBB61-33D6-A143-B0BE-07F11981B383}" srcOrd="1" destOrd="0" presId="urn:microsoft.com/office/officeart/2018/2/layout/IconLabelList"/>
    <dgm:cxn modelId="{0E95ACDF-E9DC-3240-8BA9-8F1B3D123613}" type="presParOf" srcId="{AA5770E9-731A-1F45-A181-0107114E92A4}" destId="{44834C4E-4868-CA49-9143-FCA6BE214495}" srcOrd="2" destOrd="0" presId="urn:microsoft.com/office/officeart/2018/2/layout/IconLabelList"/>
    <dgm:cxn modelId="{17BD5F9A-D8BB-F045-94BA-AB395F711634}" type="presParOf" srcId="{08328B90-88F2-4CA5-A4EE-C1D983399CA6}" destId="{2B2B30F3-72CC-AE46-8FC0-C62FEC9D4013}" srcOrd="7" destOrd="0" presId="urn:microsoft.com/office/officeart/2018/2/layout/IconLabelList"/>
    <dgm:cxn modelId="{43FFD600-87AE-CE46-84DE-0DB31B98EE40}" type="presParOf" srcId="{08328B90-88F2-4CA5-A4EE-C1D983399CA6}" destId="{B38455C4-140F-7944-B06A-F78621FA94C9}" srcOrd="8" destOrd="0" presId="urn:microsoft.com/office/officeart/2018/2/layout/IconLabelList"/>
    <dgm:cxn modelId="{009A1452-5FDD-9E49-BFD6-3539C5EDD66D}" type="presParOf" srcId="{B38455C4-140F-7944-B06A-F78621FA94C9}" destId="{680FFB73-CDA6-7A48-97F7-514FAD909850}" srcOrd="0" destOrd="0" presId="urn:microsoft.com/office/officeart/2018/2/layout/IconLabelList"/>
    <dgm:cxn modelId="{96787CF3-32A6-9E4B-8A4B-DFD948EFC42C}" type="presParOf" srcId="{B38455C4-140F-7944-B06A-F78621FA94C9}" destId="{5A5B7CF6-5FA1-4C42-9B7A-4B8D59A1E9BD}" srcOrd="1" destOrd="0" presId="urn:microsoft.com/office/officeart/2018/2/layout/IconLabelList"/>
    <dgm:cxn modelId="{8CAAC9E4-D554-0A49-87AC-B73434626704}" type="presParOf" srcId="{B38455C4-140F-7944-B06A-F78621FA94C9}" destId="{C0E8B823-3C82-444A-8AF7-850597311CDB}" srcOrd="2" destOrd="0" presId="urn:microsoft.com/office/officeart/2018/2/layout/IconLabelList"/>
    <dgm:cxn modelId="{5FDD40F9-1100-1343-A349-2285B9A3830F}" type="presParOf" srcId="{08328B90-88F2-4CA5-A4EE-C1D983399CA6}" destId="{8933F9AE-1767-9247-8A3C-34CFEB501C44}" srcOrd="9" destOrd="0" presId="urn:microsoft.com/office/officeart/2018/2/layout/IconLabelList"/>
    <dgm:cxn modelId="{24132FF4-D96E-EC48-AEE3-3E2B6C70C997}" type="presParOf" srcId="{08328B90-88F2-4CA5-A4EE-C1D983399CA6}" destId="{EED1AD82-EACE-FB42-9021-80A7CA769187}" srcOrd="10" destOrd="0" presId="urn:microsoft.com/office/officeart/2018/2/layout/IconLabelList"/>
    <dgm:cxn modelId="{9B461D77-124C-3147-BF4D-946968AA10D5}" type="presParOf" srcId="{EED1AD82-EACE-FB42-9021-80A7CA769187}" destId="{770D4B26-5359-034E-844F-D384E9D3D197}" srcOrd="0" destOrd="0" presId="urn:microsoft.com/office/officeart/2018/2/layout/IconLabelList"/>
    <dgm:cxn modelId="{475AA8C2-31FA-2F44-9EBA-FB9E0DAF6253}" type="presParOf" srcId="{EED1AD82-EACE-FB42-9021-80A7CA769187}" destId="{93248B96-383D-D544-811D-F5ABA864BC47}" srcOrd="1" destOrd="0" presId="urn:microsoft.com/office/officeart/2018/2/layout/IconLabelList"/>
    <dgm:cxn modelId="{7BB9DFEF-2201-5E42-BE5C-2F4AA591B4F4}" type="presParOf" srcId="{EED1AD82-EACE-FB42-9021-80A7CA769187}" destId="{FE15CD8D-5F3E-954C-ACAD-785F16D3C19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0B3F00-8D3A-4ABD-A2B7-DE7DECF33AA1}"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175E56-2EEF-499B-8E18-2317272008CE}">
      <dgm:prSet/>
      <dgm:spPr/>
      <dgm:t>
        <a:bodyPr/>
        <a:lstStyle/>
        <a:p>
          <a:pPr>
            <a:lnSpc>
              <a:spcPct val="100000"/>
            </a:lnSpc>
            <a:defRPr b="1"/>
          </a:pPr>
          <a:r>
            <a:rPr lang="en-US" b="1" i="1" dirty="0"/>
            <a:t>MLDP System Architecture</a:t>
          </a:r>
          <a:endParaRPr lang="en-US" dirty="0"/>
        </a:p>
      </dgm:t>
    </dgm:pt>
    <dgm:pt modelId="{CD0724FA-BA95-4955-BCCE-7D875C554F37}" type="parTrans" cxnId="{A46B94F6-3EF8-4449-9F41-D3CBEF01436C}">
      <dgm:prSet/>
      <dgm:spPr/>
      <dgm:t>
        <a:bodyPr/>
        <a:lstStyle/>
        <a:p>
          <a:endParaRPr lang="en-US"/>
        </a:p>
      </dgm:t>
    </dgm:pt>
    <dgm:pt modelId="{DF197A84-CF41-4842-A849-401BF731F45B}" type="sibTrans" cxnId="{A46B94F6-3EF8-4449-9F41-D3CBEF01436C}">
      <dgm:prSet/>
      <dgm:spPr/>
      <dgm:t>
        <a:bodyPr/>
        <a:lstStyle/>
        <a:p>
          <a:endParaRPr lang="en-US"/>
        </a:p>
      </dgm:t>
    </dgm:pt>
    <dgm:pt modelId="{3143779A-E208-4577-AB01-6FDAB27B61C5}">
      <dgm:prSet/>
      <dgm:spPr/>
      <dgm:t>
        <a:bodyPr/>
        <a:lstStyle/>
        <a:p>
          <a:pPr>
            <a:lnSpc>
              <a:spcPct val="100000"/>
            </a:lnSpc>
            <a:defRPr b="1"/>
          </a:pPr>
          <a:r>
            <a:rPr lang="en-US"/>
            <a:t>Data Archive</a:t>
          </a:r>
        </a:p>
      </dgm:t>
    </dgm:pt>
    <dgm:pt modelId="{C338BE7A-65C9-4EA0-9EC3-266DBC9BFB3A}" type="parTrans" cxnId="{F6163B1C-4B02-407A-BED8-047693B5B0E9}">
      <dgm:prSet/>
      <dgm:spPr/>
      <dgm:t>
        <a:bodyPr/>
        <a:lstStyle/>
        <a:p>
          <a:endParaRPr lang="en-US"/>
        </a:p>
      </dgm:t>
    </dgm:pt>
    <dgm:pt modelId="{C84D934B-9999-4076-90E0-77854D666F65}" type="sibTrans" cxnId="{F6163B1C-4B02-407A-BED8-047693B5B0E9}">
      <dgm:prSet/>
      <dgm:spPr/>
      <dgm:t>
        <a:bodyPr/>
        <a:lstStyle/>
        <a:p>
          <a:endParaRPr lang="en-US"/>
        </a:p>
      </dgm:t>
    </dgm:pt>
    <dgm:pt modelId="{239DE513-E4A0-4088-8A2F-57964ED6BF3E}">
      <dgm:prSet/>
      <dgm:spPr/>
      <dgm:t>
        <a:bodyPr/>
        <a:lstStyle/>
        <a:p>
          <a:pPr>
            <a:lnSpc>
              <a:spcPct val="100000"/>
            </a:lnSpc>
            <a:defRPr b="1"/>
          </a:pPr>
          <a:r>
            <a:rPr lang="en-US"/>
            <a:t>Core Services</a:t>
          </a:r>
        </a:p>
      </dgm:t>
    </dgm:pt>
    <dgm:pt modelId="{5CAD9F6A-529B-41E4-9F6C-88F8E23F5AA8}" type="parTrans" cxnId="{02B4EAAD-60CD-4923-B916-F9186CAF827B}">
      <dgm:prSet/>
      <dgm:spPr/>
      <dgm:t>
        <a:bodyPr/>
        <a:lstStyle/>
        <a:p>
          <a:endParaRPr lang="en-US"/>
        </a:p>
      </dgm:t>
    </dgm:pt>
    <dgm:pt modelId="{6CEBA883-3AED-40AD-870E-112D8E832949}" type="sibTrans" cxnId="{02B4EAAD-60CD-4923-B916-F9186CAF827B}">
      <dgm:prSet/>
      <dgm:spPr/>
      <dgm:t>
        <a:bodyPr/>
        <a:lstStyle/>
        <a:p>
          <a:endParaRPr lang="en-US"/>
        </a:p>
      </dgm:t>
    </dgm:pt>
    <dgm:pt modelId="{BA70A16B-E006-4CB5-A120-FCF882AF01CE}">
      <dgm:prSet/>
      <dgm:spPr/>
      <dgm:t>
        <a:bodyPr/>
        <a:lstStyle/>
        <a:p>
          <a:pPr>
            <a:lnSpc>
              <a:spcPct val="100000"/>
            </a:lnSpc>
            <a:defRPr b="1"/>
          </a:pPr>
          <a:r>
            <a:rPr lang="en-US" dirty="0"/>
            <a:t>API</a:t>
          </a:r>
        </a:p>
      </dgm:t>
    </dgm:pt>
    <dgm:pt modelId="{4A429232-D504-4DDF-A1AA-8F98ABF76545}" type="parTrans" cxnId="{03A4C2DD-5E1C-44A2-ACBB-5B6D3CAC63D5}">
      <dgm:prSet/>
      <dgm:spPr/>
      <dgm:t>
        <a:bodyPr/>
        <a:lstStyle/>
        <a:p>
          <a:endParaRPr lang="en-US"/>
        </a:p>
      </dgm:t>
    </dgm:pt>
    <dgm:pt modelId="{73FEA77E-AC32-4303-B96A-D88C0044F6A7}" type="sibTrans" cxnId="{03A4C2DD-5E1C-44A2-ACBB-5B6D3CAC63D5}">
      <dgm:prSet/>
      <dgm:spPr/>
      <dgm:t>
        <a:bodyPr/>
        <a:lstStyle/>
        <a:p>
          <a:endParaRPr lang="en-US"/>
        </a:p>
      </dgm:t>
    </dgm:pt>
    <dgm:pt modelId="{3ADE5C6C-02F4-4024-A401-329E59591EFE}">
      <dgm:prSet/>
      <dgm:spPr/>
      <dgm:t>
        <a:bodyPr/>
        <a:lstStyle/>
        <a:p>
          <a:pPr>
            <a:lnSpc>
              <a:spcPct val="100000"/>
            </a:lnSpc>
            <a:defRPr b="1"/>
          </a:pPr>
          <a:r>
            <a:rPr lang="en-US" dirty="0"/>
            <a:t>Applications</a:t>
          </a:r>
        </a:p>
      </dgm:t>
    </dgm:pt>
    <dgm:pt modelId="{1A05002D-C363-4591-81CC-A2919782C0F6}" type="parTrans" cxnId="{52F30DB4-0018-4CCA-B5A7-69CC15676930}">
      <dgm:prSet/>
      <dgm:spPr/>
      <dgm:t>
        <a:bodyPr/>
        <a:lstStyle/>
        <a:p>
          <a:endParaRPr lang="en-US"/>
        </a:p>
      </dgm:t>
    </dgm:pt>
    <dgm:pt modelId="{DFF965B8-5792-4E5A-BB1F-DB556F9EC52A}" type="sibTrans" cxnId="{52F30DB4-0018-4CCA-B5A7-69CC15676930}">
      <dgm:prSet/>
      <dgm:spPr/>
      <dgm:t>
        <a:bodyPr/>
        <a:lstStyle/>
        <a:p>
          <a:endParaRPr lang="en-US"/>
        </a:p>
      </dgm:t>
    </dgm:pt>
    <dgm:pt modelId="{82F78C68-CD61-440B-AC3F-13DEFA9C45B4}">
      <dgm:prSet/>
      <dgm:spPr/>
      <dgm:t>
        <a:bodyPr/>
        <a:lstStyle/>
        <a:p>
          <a:pPr>
            <a:lnSpc>
              <a:spcPct val="100000"/>
            </a:lnSpc>
            <a:defRPr b="1"/>
          </a:pPr>
          <a:r>
            <a:rPr lang="en-US" dirty="0"/>
            <a:t>Web Application</a:t>
          </a:r>
        </a:p>
      </dgm:t>
    </dgm:pt>
    <dgm:pt modelId="{94B5E542-E787-46A5-A17C-5533E6B904B3}" type="parTrans" cxnId="{CB0DAAD9-97BF-45C0-9DF1-8FCA0503BCBC}">
      <dgm:prSet/>
      <dgm:spPr/>
      <dgm:t>
        <a:bodyPr/>
        <a:lstStyle/>
        <a:p>
          <a:endParaRPr lang="en-US"/>
        </a:p>
      </dgm:t>
    </dgm:pt>
    <dgm:pt modelId="{FBDEE6E0-C644-44C3-9897-8EF6BB005168}" type="sibTrans" cxnId="{CB0DAAD9-97BF-45C0-9DF1-8FCA0503BCBC}">
      <dgm:prSet/>
      <dgm:spPr/>
      <dgm:t>
        <a:bodyPr/>
        <a:lstStyle/>
        <a:p>
          <a:endParaRPr lang="en-US"/>
        </a:p>
      </dgm:t>
    </dgm:pt>
    <dgm:pt modelId="{19AB20EC-C113-E948-BF28-9B486556A1E2}">
      <dgm:prSet/>
      <dgm:spPr/>
      <dgm:t>
        <a:bodyPr/>
        <a:lstStyle/>
        <a:p>
          <a:pPr>
            <a:lnSpc>
              <a:spcPct val="100000"/>
            </a:lnSpc>
            <a:defRPr b="1"/>
          </a:pPr>
          <a:r>
            <a:rPr lang="en-US" dirty="0"/>
            <a:t>Client Libraries</a:t>
          </a:r>
        </a:p>
      </dgm:t>
    </dgm:pt>
    <dgm:pt modelId="{D5A297C1-1037-EA4F-B9D1-26EFD6196790}" type="parTrans" cxnId="{50762D46-6538-ED4F-A2FA-2BDB504C5E90}">
      <dgm:prSet/>
      <dgm:spPr/>
      <dgm:t>
        <a:bodyPr/>
        <a:lstStyle/>
        <a:p>
          <a:endParaRPr lang="en-US"/>
        </a:p>
      </dgm:t>
    </dgm:pt>
    <dgm:pt modelId="{9EAA1107-6389-0140-83B2-DDBDBE6F24BB}" type="sibTrans" cxnId="{50762D46-6538-ED4F-A2FA-2BDB504C5E90}">
      <dgm:prSet/>
      <dgm:spPr/>
      <dgm:t>
        <a:bodyPr/>
        <a:lstStyle/>
        <a:p>
          <a:endParaRPr lang="en-US"/>
        </a:p>
      </dgm:t>
    </dgm:pt>
    <dgm:pt modelId="{D6437846-6199-472C-983D-6C648B2AB03F}" type="pres">
      <dgm:prSet presAssocID="{080B3F00-8D3A-4ABD-A2B7-DE7DECF33AA1}" presName="root" presStyleCnt="0">
        <dgm:presLayoutVars>
          <dgm:dir/>
          <dgm:resizeHandles val="exact"/>
        </dgm:presLayoutVars>
      </dgm:prSet>
      <dgm:spPr/>
    </dgm:pt>
    <dgm:pt modelId="{14278BE0-FD9F-43AD-8467-5791DCBE6B0F}" type="pres">
      <dgm:prSet presAssocID="{CA175E56-2EEF-499B-8E18-2317272008CE}" presName="compNode" presStyleCnt="0"/>
      <dgm:spPr/>
    </dgm:pt>
    <dgm:pt modelId="{11A20CC7-3001-49B5-A42C-44026712ADF2}" type="pres">
      <dgm:prSet presAssocID="{CA175E56-2EEF-499B-8E18-2317272008CE}" presName="iconRect" presStyleLbl="node1" presStyleIdx="0" presStyleCnt="7" custScaleX="267264" custScaleY="168315" custLinFactNeighborY="-29904"/>
      <dgm:spPr>
        <a:blipFill>
          <a:blip xmlns:r="http://schemas.openxmlformats.org/officeDocument/2006/relationships" r:embed="rId1"/>
          <a:srcRect/>
          <a:stretch>
            <a:fillRect t="-1000" b="-1000"/>
          </a:stretch>
        </a:blipFill>
        <a:ln>
          <a:noFill/>
        </a:ln>
      </dgm:spPr>
    </dgm:pt>
    <dgm:pt modelId="{2509A263-1594-441A-B0F3-422C0168FB7B}" type="pres">
      <dgm:prSet presAssocID="{CA175E56-2EEF-499B-8E18-2317272008CE}" presName="iconSpace" presStyleCnt="0"/>
      <dgm:spPr/>
    </dgm:pt>
    <dgm:pt modelId="{A1E2DC20-2BA9-43DD-8F9B-79D021EEEABF}" type="pres">
      <dgm:prSet presAssocID="{CA175E56-2EEF-499B-8E18-2317272008CE}" presName="parTx" presStyleLbl="revTx" presStyleIdx="0" presStyleCnt="14">
        <dgm:presLayoutVars>
          <dgm:chMax val="0"/>
          <dgm:chPref val="0"/>
        </dgm:presLayoutVars>
      </dgm:prSet>
      <dgm:spPr/>
    </dgm:pt>
    <dgm:pt modelId="{66577110-5616-45C6-8825-9669D9E67F05}" type="pres">
      <dgm:prSet presAssocID="{CA175E56-2EEF-499B-8E18-2317272008CE}" presName="txSpace" presStyleCnt="0"/>
      <dgm:spPr/>
    </dgm:pt>
    <dgm:pt modelId="{8EB07362-0992-41DD-89B5-C79B68FCE352}" type="pres">
      <dgm:prSet presAssocID="{CA175E56-2EEF-499B-8E18-2317272008CE}" presName="desTx" presStyleLbl="revTx" presStyleIdx="1" presStyleCnt="14">
        <dgm:presLayoutVars/>
      </dgm:prSet>
      <dgm:spPr/>
    </dgm:pt>
    <dgm:pt modelId="{2C4AC633-1F07-4C18-B442-36357F7D471A}" type="pres">
      <dgm:prSet presAssocID="{DF197A84-CF41-4842-A849-401BF731F45B}" presName="sibTrans" presStyleCnt="0"/>
      <dgm:spPr/>
    </dgm:pt>
    <dgm:pt modelId="{D0CECC8F-9D69-4F74-B051-C5FE3BC86D08}" type="pres">
      <dgm:prSet presAssocID="{3143779A-E208-4577-AB01-6FDAB27B61C5}" presName="compNode" presStyleCnt="0"/>
      <dgm:spPr/>
    </dgm:pt>
    <dgm:pt modelId="{FA3EA97E-8767-41B4-8134-03CF534D6E22}" type="pres">
      <dgm:prSet presAssocID="{3143779A-E208-4577-AB01-6FDAB27B61C5}" presName="iconRect" presStyleLbl="node1" presStyleIdx="1" presStyleCnt="7" custScaleX="215315"/>
      <dgm:spPr>
        <a:blipFill>
          <a:blip xmlns:r="http://schemas.openxmlformats.org/officeDocument/2006/relationships" r:embed="rId2"/>
          <a:srcRect/>
          <a:stretch>
            <a:fillRect t="-10000" b="-10000"/>
          </a:stretch>
        </a:blipFill>
        <a:ln>
          <a:noFill/>
        </a:ln>
      </dgm:spPr>
    </dgm:pt>
    <dgm:pt modelId="{850AAA66-8F1F-47A6-A437-E6A90C87BEB3}" type="pres">
      <dgm:prSet presAssocID="{3143779A-E208-4577-AB01-6FDAB27B61C5}" presName="iconSpace" presStyleCnt="0"/>
      <dgm:spPr/>
    </dgm:pt>
    <dgm:pt modelId="{95EE41C0-DF49-48A5-876A-02C9C400BBAF}" type="pres">
      <dgm:prSet presAssocID="{3143779A-E208-4577-AB01-6FDAB27B61C5}" presName="parTx" presStyleLbl="revTx" presStyleIdx="2" presStyleCnt="14">
        <dgm:presLayoutVars>
          <dgm:chMax val="0"/>
          <dgm:chPref val="0"/>
        </dgm:presLayoutVars>
      </dgm:prSet>
      <dgm:spPr/>
    </dgm:pt>
    <dgm:pt modelId="{EAFEFCC5-68ED-458A-8FD3-3D053F349645}" type="pres">
      <dgm:prSet presAssocID="{3143779A-E208-4577-AB01-6FDAB27B61C5}" presName="txSpace" presStyleCnt="0"/>
      <dgm:spPr/>
    </dgm:pt>
    <dgm:pt modelId="{36EDFD94-4E1B-48A6-A82B-A1E1E4AD225C}" type="pres">
      <dgm:prSet presAssocID="{3143779A-E208-4577-AB01-6FDAB27B61C5}" presName="desTx" presStyleLbl="revTx" presStyleIdx="3" presStyleCnt="14">
        <dgm:presLayoutVars/>
      </dgm:prSet>
      <dgm:spPr/>
    </dgm:pt>
    <dgm:pt modelId="{C781546B-26A7-4087-B6AF-4261BD2B0A1E}" type="pres">
      <dgm:prSet presAssocID="{C84D934B-9999-4076-90E0-77854D666F65}" presName="sibTrans" presStyleCnt="0"/>
      <dgm:spPr/>
    </dgm:pt>
    <dgm:pt modelId="{2410D78C-4AFF-4F5C-AA8C-D46F12A6C52A}" type="pres">
      <dgm:prSet presAssocID="{239DE513-E4A0-4088-8A2F-57964ED6BF3E}" presName="compNode" presStyleCnt="0"/>
      <dgm:spPr/>
    </dgm:pt>
    <dgm:pt modelId="{42568FA3-0BD6-4C9B-B280-6817F36F94BD}" type="pres">
      <dgm:prSet presAssocID="{239DE513-E4A0-4088-8A2F-57964ED6BF3E}" presName="iconRect" presStyleLbl="node1" presStyleIdx="2" presStyleCnt="7" custScaleX="215472"/>
      <dgm:spPr>
        <a:blipFill>
          <a:blip xmlns:r="http://schemas.openxmlformats.org/officeDocument/2006/relationships" r:embed="rId3"/>
          <a:srcRect/>
          <a:stretch>
            <a:fillRect t="-10000" b="-10000"/>
          </a:stretch>
        </a:blipFill>
        <a:ln>
          <a:noFill/>
        </a:ln>
      </dgm:spPr>
    </dgm:pt>
    <dgm:pt modelId="{C685AB2C-890A-4FA2-8D26-55E8B8771ED4}" type="pres">
      <dgm:prSet presAssocID="{239DE513-E4A0-4088-8A2F-57964ED6BF3E}" presName="iconSpace" presStyleCnt="0"/>
      <dgm:spPr/>
    </dgm:pt>
    <dgm:pt modelId="{4B73A237-EFD4-43B8-B068-B36303DB48F8}" type="pres">
      <dgm:prSet presAssocID="{239DE513-E4A0-4088-8A2F-57964ED6BF3E}" presName="parTx" presStyleLbl="revTx" presStyleIdx="4" presStyleCnt="14">
        <dgm:presLayoutVars>
          <dgm:chMax val="0"/>
          <dgm:chPref val="0"/>
        </dgm:presLayoutVars>
      </dgm:prSet>
      <dgm:spPr/>
    </dgm:pt>
    <dgm:pt modelId="{460BD95E-F257-4B61-A84D-79DC694D593C}" type="pres">
      <dgm:prSet presAssocID="{239DE513-E4A0-4088-8A2F-57964ED6BF3E}" presName="txSpace" presStyleCnt="0"/>
      <dgm:spPr/>
    </dgm:pt>
    <dgm:pt modelId="{6A2699BB-E722-4072-99C5-A9D6EBD43F0C}" type="pres">
      <dgm:prSet presAssocID="{239DE513-E4A0-4088-8A2F-57964ED6BF3E}" presName="desTx" presStyleLbl="revTx" presStyleIdx="5" presStyleCnt="14">
        <dgm:presLayoutVars/>
      </dgm:prSet>
      <dgm:spPr/>
    </dgm:pt>
    <dgm:pt modelId="{4CC5CF50-9D23-497B-A97B-C9E3B8F11228}" type="pres">
      <dgm:prSet presAssocID="{6CEBA883-3AED-40AD-870E-112D8E832949}" presName="sibTrans" presStyleCnt="0"/>
      <dgm:spPr/>
    </dgm:pt>
    <dgm:pt modelId="{58495AE7-0BEF-4314-9EC6-AD853B32EE85}" type="pres">
      <dgm:prSet presAssocID="{BA70A16B-E006-4CB5-A120-FCF882AF01CE}" presName="compNode" presStyleCnt="0"/>
      <dgm:spPr/>
    </dgm:pt>
    <dgm:pt modelId="{9314F9A2-94B2-4B1C-8A86-33E8ABD6394B}" type="pres">
      <dgm:prSet presAssocID="{BA70A16B-E006-4CB5-A120-FCF882AF01CE}" presName="iconRect" presStyleLbl="node1" presStyleIdx="3" presStyleCnt="7" custScaleX="215472" custScaleY="100163"/>
      <dgm:spPr>
        <a:blipFill>
          <a:blip xmlns:r="http://schemas.openxmlformats.org/officeDocument/2006/relationships" r:embed="rId4"/>
          <a:srcRect/>
          <a:stretch>
            <a:fillRect t="-10000" b="-10000"/>
          </a:stretch>
        </a:blipFill>
        <a:ln>
          <a:noFill/>
        </a:ln>
      </dgm:spPr>
    </dgm:pt>
    <dgm:pt modelId="{EA32DD19-B69D-4F36-B737-D531A99B220D}" type="pres">
      <dgm:prSet presAssocID="{BA70A16B-E006-4CB5-A120-FCF882AF01CE}" presName="iconSpace" presStyleCnt="0"/>
      <dgm:spPr/>
    </dgm:pt>
    <dgm:pt modelId="{1ADF5EF7-BA2D-4B55-B8CD-69181F1D17E3}" type="pres">
      <dgm:prSet presAssocID="{BA70A16B-E006-4CB5-A120-FCF882AF01CE}" presName="parTx" presStyleLbl="revTx" presStyleIdx="6" presStyleCnt="14">
        <dgm:presLayoutVars>
          <dgm:chMax val="0"/>
          <dgm:chPref val="0"/>
        </dgm:presLayoutVars>
      </dgm:prSet>
      <dgm:spPr/>
    </dgm:pt>
    <dgm:pt modelId="{1C919911-C6CC-40F0-B795-7EE74F0FFFC0}" type="pres">
      <dgm:prSet presAssocID="{BA70A16B-E006-4CB5-A120-FCF882AF01CE}" presName="txSpace" presStyleCnt="0"/>
      <dgm:spPr/>
    </dgm:pt>
    <dgm:pt modelId="{3385CA9C-738B-4B39-9A1C-A5B142A38324}" type="pres">
      <dgm:prSet presAssocID="{BA70A16B-E006-4CB5-A120-FCF882AF01CE}" presName="desTx" presStyleLbl="revTx" presStyleIdx="7" presStyleCnt="14">
        <dgm:presLayoutVars/>
      </dgm:prSet>
      <dgm:spPr/>
    </dgm:pt>
    <dgm:pt modelId="{41B059B6-ED22-45FA-8592-BA8280481AE3}" type="pres">
      <dgm:prSet presAssocID="{73FEA77E-AC32-4303-B96A-D88C0044F6A7}" presName="sibTrans" presStyleCnt="0"/>
      <dgm:spPr/>
    </dgm:pt>
    <dgm:pt modelId="{ABB5931A-0C23-A14F-8BBF-D9C74CC390ED}" type="pres">
      <dgm:prSet presAssocID="{19AB20EC-C113-E948-BF28-9B486556A1E2}" presName="compNode" presStyleCnt="0"/>
      <dgm:spPr/>
    </dgm:pt>
    <dgm:pt modelId="{1EBD22C4-C480-7244-BE08-EA6B8237B038}" type="pres">
      <dgm:prSet presAssocID="{19AB20EC-C113-E948-BF28-9B486556A1E2}" presName="iconRect" presStyleLbl="node1" presStyleIdx="4" presStyleCnt="7" custScaleX="215736"/>
      <dgm:spPr>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dgm:spPr>
    </dgm:pt>
    <dgm:pt modelId="{7962D7FE-2679-7C43-98E2-FB7C11F28FEF}" type="pres">
      <dgm:prSet presAssocID="{19AB20EC-C113-E948-BF28-9B486556A1E2}" presName="iconSpace" presStyleCnt="0"/>
      <dgm:spPr/>
    </dgm:pt>
    <dgm:pt modelId="{225EA72A-B18D-E541-9B29-F5FE83671690}" type="pres">
      <dgm:prSet presAssocID="{19AB20EC-C113-E948-BF28-9B486556A1E2}" presName="parTx" presStyleLbl="revTx" presStyleIdx="8" presStyleCnt="14">
        <dgm:presLayoutVars>
          <dgm:chMax val="0"/>
          <dgm:chPref val="0"/>
        </dgm:presLayoutVars>
      </dgm:prSet>
      <dgm:spPr/>
    </dgm:pt>
    <dgm:pt modelId="{FE11ED42-B889-1A47-9A01-DE4E8A32F009}" type="pres">
      <dgm:prSet presAssocID="{19AB20EC-C113-E948-BF28-9B486556A1E2}" presName="txSpace" presStyleCnt="0"/>
      <dgm:spPr/>
    </dgm:pt>
    <dgm:pt modelId="{FC8DCD7F-96F8-2449-AF21-D08F1DE308E2}" type="pres">
      <dgm:prSet presAssocID="{19AB20EC-C113-E948-BF28-9B486556A1E2}" presName="desTx" presStyleLbl="revTx" presStyleIdx="9" presStyleCnt="14">
        <dgm:presLayoutVars/>
      </dgm:prSet>
      <dgm:spPr/>
    </dgm:pt>
    <dgm:pt modelId="{DB275739-B0A6-AA42-9C8E-B8F86049F042}" type="pres">
      <dgm:prSet presAssocID="{9EAA1107-6389-0140-83B2-DDBDBE6F24BB}" presName="sibTrans" presStyleCnt="0"/>
      <dgm:spPr/>
    </dgm:pt>
    <dgm:pt modelId="{951F0D66-A612-44D9-B0E5-3B2B77DD9294}" type="pres">
      <dgm:prSet presAssocID="{3ADE5C6C-02F4-4024-A401-329E59591EFE}" presName="compNode" presStyleCnt="0"/>
      <dgm:spPr/>
    </dgm:pt>
    <dgm:pt modelId="{806F91F3-CD77-4227-8556-7C992544D1C1}" type="pres">
      <dgm:prSet presAssocID="{3ADE5C6C-02F4-4024-A401-329E59591EFE}" presName="iconRect" presStyleLbl="node1" presStyleIdx="5" presStyleCnt="7" custScaleX="267743" custScaleY="167580" custLinFactNeighborY="-52542"/>
      <dgm:spPr>
        <a:blipFill>
          <a:blip xmlns:r="http://schemas.openxmlformats.org/officeDocument/2006/relationships" r:embed="rId6"/>
          <a:srcRect/>
          <a:stretch>
            <a:fillRect t="-9000" b="-9000"/>
          </a:stretch>
        </a:blipFill>
        <a:ln>
          <a:noFill/>
        </a:ln>
      </dgm:spPr>
    </dgm:pt>
    <dgm:pt modelId="{F1195C1B-9573-4288-9F6E-6D023D6BFA3F}" type="pres">
      <dgm:prSet presAssocID="{3ADE5C6C-02F4-4024-A401-329E59591EFE}" presName="iconSpace" presStyleCnt="0"/>
      <dgm:spPr/>
    </dgm:pt>
    <dgm:pt modelId="{195711CA-E889-48DA-AE7C-11BFA34ACA2D}" type="pres">
      <dgm:prSet presAssocID="{3ADE5C6C-02F4-4024-A401-329E59591EFE}" presName="parTx" presStyleLbl="revTx" presStyleIdx="10" presStyleCnt="14" custLinFactNeighborY="-13340">
        <dgm:presLayoutVars>
          <dgm:chMax val="0"/>
          <dgm:chPref val="0"/>
        </dgm:presLayoutVars>
      </dgm:prSet>
      <dgm:spPr/>
    </dgm:pt>
    <dgm:pt modelId="{A84B0D5A-11D9-492E-8DB9-3FC81BDFE7D6}" type="pres">
      <dgm:prSet presAssocID="{3ADE5C6C-02F4-4024-A401-329E59591EFE}" presName="txSpace" presStyleCnt="0"/>
      <dgm:spPr/>
    </dgm:pt>
    <dgm:pt modelId="{3FCAC923-9671-42E2-AF6A-D7F62FA924BA}" type="pres">
      <dgm:prSet presAssocID="{3ADE5C6C-02F4-4024-A401-329E59591EFE}" presName="desTx" presStyleLbl="revTx" presStyleIdx="11" presStyleCnt="14">
        <dgm:presLayoutVars/>
      </dgm:prSet>
      <dgm:spPr/>
    </dgm:pt>
    <dgm:pt modelId="{40DB869F-B97C-4DDE-8C95-0E9EB4E0BC00}" type="pres">
      <dgm:prSet presAssocID="{DFF965B8-5792-4E5A-BB1F-DB556F9EC52A}" presName="sibTrans" presStyleCnt="0"/>
      <dgm:spPr/>
    </dgm:pt>
    <dgm:pt modelId="{EF966B1B-3A11-47C2-9135-EF78A1AB5C79}" type="pres">
      <dgm:prSet presAssocID="{82F78C68-CD61-440B-AC3F-13DEFA9C45B4}" presName="compNode" presStyleCnt="0"/>
      <dgm:spPr/>
    </dgm:pt>
    <dgm:pt modelId="{60B22450-23C9-40B9-BB21-830A228A848F}" type="pres">
      <dgm:prSet presAssocID="{82F78C68-CD61-440B-AC3F-13DEFA9C45B4}" presName="iconRect" presStyleLbl="node1" presStyleIdx="6" presStyleCnt="7" custScaleX="215472"/>
      <dgm:spPr>
        <a:blipFill>
          <a:blip xmlns:r="http://schemas.openxmlformats.org/officeDocument/2006/relationships" r:embed="rId7"/>
          <a:srcRect/>
          <a:stretch>
            <a:fillRect t="-27000" b="-27000"/>
          </a:stretch>
        </a:blipFill>
        <a:ln>
          <a:noFill/>
        </a:ln>
      </dgm:spPr>
    </dgm:pt>
    <dgm:pt modelId="{CC49EECF-345C-4042-A716-87556A0EBD75}" type="pres">
      <dgm:prSet presAssocID="{82F78C68-CD61-440B-AC3F-13DEFA9C45B4}" presName="iconSpace" presStyleCnt="0"/>
      <dgm:spPr/>
    </dgm:pt>
    <dgm:pt modelId="{EDB13DA4-CA81-4CA2-925F-53C33804DF14}" type="pres">
      <dgm:prSet presAssocID="{82F78C68-CD61-440B-AC3F-13DEFA9C45B4}" presName="parTx" presStyleLbl="revTx" presStyleIdx="12" presStyleCnt="14">
        <dgm:presLayoutVars>
          <dgm:chMax val="0"/>
          <dgm:chPref val="0"/>
        </dgm:presLayoutVars>
      </dgm:prSet>
      <dgm:spPr/>
    </dgm:pt>
    <dgm:pt modelId="{2456ADB5-F3D9-44AD-AF75-F68DE7F7F9CF}" type="pres">
      <dgm:prSet presAssocID="{82F78C68-CD61-440B-AC3F-13DEFA9C45B4}" presName="txSpace" presStyleCnt="0"/>
      <dgm:spPr/>
    </dgm:pt>
    <dgm:pt modelId="{998A3025-796C-4BAE-8B8E-DA2FFF49DD2B}" type="pres">
      <dgm:prSet presAssocID="{82F78C68-CD61-440B-AC3F-13DEFA9C45B4}" presName="desTx" presStyleLbl="revTx" presStyleIdx="13" presStyleCnt="14">
        <dgm:presLayoutVars/>
      </dgm:prSet>
      <dgm:spPr/>
    </dgm:pt>
  </dgm:ptLst>
  <dgm:cxnLst>
    <dgm:cxn modelId="{F6163B1C-4B02-407A-BED8-047693B5B0E9}" srcId="{080B3F00-8D3A-4ABD-A2B7-DE7DECF33AA1}" destId="{3143779A-E208-4577-AB01-6FDAB27B61C5}" srcOrd="1" destOrd="0" parTransId="{C338BE7A-65C9-4EA0-9EC3-266DBC9BFB3A}" sibTransId="{C84D934B-9999-4076-90E0-77854D666F65}"/>
    <dgm:cxn modelId="{9FD8FE44-6151-4CCC-8144-051F5376A7ED}" type="presOf" srcId="{BA70A16B-E006-4CB5-A120-FCF882AF01CE}" destId="{1ADF5EF7-BA2D-4B55-B8CD-69181F1D17E3}" srcOrd="0" destOrd="0" presId="urn:microsoft.com/office/officeart/2018/5/layout/CenteredIconLabelDescriptionList"/>
    <dgm:cxn modelId="{50762D46-6538-ED4F-A2FA-2BDB504C5E90}" srcId="{080B3F00-8D3A-4ABD-A2B7-DE7DECF33AA1}" destId="{19AB20EC-C113-E948-BF28-9B486556A1E2}" srcOrd="4" destOrd="0" parTransId="{D5A297C1-1037-EA4F-B9D1-26EFD6196790}" sibTransId="{9EAA1107-6389-0140-83B2-DDBDBE6F24BB}"/>
    <dgm:cxn modelId="{333F0547-E8AC-664A-AB82-11385BC53770}" type="presOf" srcId="{19AB20EC-C113-E948-BF28-9B486556A1E2}" destId="{225EA72A-B18D-E541-9B29-F5FE83671690}" srcOrd="0" destOrd="0" presId="urn:microsoft.com/office/officeart/2018/5/layout/CenteredIconLabelDescriptionList"/>
    <dgm:cxn modelId="{D8B4208E-740A-4BE5-BB99-F6B3B87E5E8A}" type="presOf" srcId="{239DE513-E4A0-4088-8A2F-57964ED6BF3E}" destId="{4B73A237-EFD4-43B8-B068-B36303DB48F8}" srcOrd="0" destOrd="0" presId="urn:microsoft.com/office/officeart/2018/5/layout/CenteredIconLabelDescriptionList"/>
    <dgm:cxn modelId="{2B280699-B400-4690-9ECE-DA840CB80FA9}" type="presOf" srcId="{CA175E56-2EEF-499B-8E18-2317272008CE}" destId="{A1E2DC20-2BA9-43DD-8F9B-79D021EEEABF}" srcOrd="0" destOrd="0" presId="urn:microsoft.com/office/officeart/2018/5/layout/CenteredIconLabelDescriptionList"/>
    <dgm:cxn modelId="{06D1829A-0D5B-413A-A99F-F53807909BB2}" type="presOf" srcId="{82F78C68-CD61-440B-AC3F-13DEFA9C45B4}" destId="{EDB13DA4-CA81-4CA2-925F-53C33804DF14}" srcOrd="0" destOrd="0" presId="urn:microsoft.com/office/officeart/2018/5/layout/CenteredIconLabelDescriptionList"/>
    <dgm:cxn modelId="{02B4EAAD-60CD-4923-B916-F9186CAF827B}" srcId="{080B3F00-8D3A-4ABD-A2B7-DE7DECF33AA1}" destId="{239DE513-E4A0-4088-8A2F-57964ED6BF3E}" srcOrd="2" destOrd="0" parTransId="{5CAD9F6A-529B-41E4-9F6C-88F8E23F5AA8}" sibTransId="{6CEBA883-3AED-40AD-870E-112D8E832949}"/>
    <dgm:cxn modelId="{52F30DB4-0018-4CCA-B5A7-69CC15676930}" srcId="{080B3F00-8D3A-4ABD-A2B7-DE7DECF33AA1}" destId="{3ADE5C6C-02F4-4024-A401-329E59591EFE}" srcOrd="5" destOrd="0" parTransId="{1A05002D-C363-4591-81CC-A2919782C0F6}" sibTransId="{DFF965B8-5792-4E5A-BB1F-DB556F9EC52A}"/>
    <dgm:cxn modelId="{CB0DAAD9-97BF-45C0-9DF1-8FCA0503BCBC}" srcId="{080B3F00-8D3A-4ABD-A2B7-DE7DECF33AA1}" destId="{82F78C68-CD61-440B-AC3F-13DEFA9C45B4}" srcOrd="6" destOrd="0" parTransId="{94B5E542-E787-46A5-A17C-5533E6B904B3}" sibTransId="{FBDEE6E0-C644-44C3-9897-8EF6BB005168}"/>
    <dgm:cxn modelId="{03A4C2DD-5E1C-44A2-ACBB-5B6D3CAC63D5}" srcId="{080B3F00-8D3A-4ABD-A2B7-DE7DECF33AA1}" destId="{BA70A16B-E006-4CB5-A120-FCF882AF01CE}" srcOrd="3" destOrd="0" parTransId="{4A429232-D504-4DDF-A1AA-8F98ABF76545}" sibTransId="{73FEA77E-AC32-4303-B96A-D88C0044F6A7}"/>
    <dgm:cxn modelId="{9AF1B5E6-EAE4-4C67-82C8-1106E2AAFDAA}" type="presOf" srcId="{080B3F00-8D3A-4ABD-A2B7-DE7DECF33AA1}" destId="{D6437846-6199-472C-983D-6C648B2AB03F}" srcOrd="0" destOrd="0" presId="urn:microsoft.com/office/officeart/2018/5/layout/CenteredIconLabelDescriptionList"/>
    <dgm:cxn modelId="{54CF99EE-F039-4384-8D3B-F61C3C40FF85}" type="presOf" srcId="{3143779A-E208-4577-AB01-6FDAB27B61C5}" destId="{95EE41C0-DF49-48A5-876A-02C9C400BBAF}" srcOrd="0" destOrd="0" presId="urn:microsoft.com/office/officeart/2018/5/layout/CenteredIconLabelDescriptionList"/>
    <dgm:cxn modelId="{A46B94F6-3EF8-4449-9F41-D3CBEF01436C}" srcId="{080B3F00-8D3A-4ABD-A2B7-DE7DECF33AA1}" destId="{CA175E56-2EEF-499B-8E18-2317272008CE}" srcOrd="0" destOrd="0" parTransId="{CD0724FA-BA95-4955-BCCE-7D875C554F37}" sibTransId="{DF197A84-CF41-4842-A849-401BF731F45B}"/>
    <dgm:cxn modelId="{59A3C1F6-5360-4FC7-852B-606CAAD42C6E}" type="presOf" srcId="{3ADE5C6C-02F4-4024-A401-329E59591EFE}" destId="{195711CA-E889-48DA-AE7C-11BFA34ACA2D}" srcOrd="0" destOrd="0" presId="urn:microsoft.com/office/officeart/2018/5/layout/CenteredIconLabelDescriptionList"/>
    <dgm:cxn modelId="{453437E4-BBB2-4E26-B51E-B2AD704EBF17}" type="presParOf" srcId="{D6437846-6199-472C-983D-6C648B2AB03F}" destId="{14278BE0-FD9F-43AD-8467-5791DCBE6B0F}" srcOrd="0" destOrd="0" presId="urn:microsoft.com/office/officeart/2018/5/layout/CenteredIconLabelDescriptionList"/>
    <dgm:cxn modelId="{B954F57B-856A-4205-B1C6-290E6C13B7E0}" type="presParOf" srcId="{14278BE0-FD9F-43AD-8467-5791DCBE6B0F}" destId="{11A20CC7-3001-49B5-A42C-44026712ADF2}" srcOrd="0" destOrd="0" presId="urn:microsoft.com/office/officeart/2018/5/layout/CenteredIconLabelDescriptionList"/>
    <dgm:cxn modelId="{724D2AAB-3127-4E8E-8C77-74DB796B0FB8}" type="presParOf" srcId="{14278BE0-FD9F-43AD-8467-5791DCBE6B0F}" destId="{2509A263-1594-441A-B0F3-422C0168FB7B}" srcOrd="1" destOrd="0" presId="urn:microsoft.com/office/officeart/2018/5/layout/CenteredIconLabelDescriptionList"/>
    <dgm:cxn modelId="{05E5B400-7730-49F9-96F5-691DAB51D6DE}" type="presParOf" srcId="{14278BE0-FD9F-43AD-8467-5791DCBE6B0F}" destId="{A1E2DC20-2BA9-43DD-8F9B-79D021EEEABF}" srcOrd="2" destOrd="0" presId="urn:microsoft.com/office/officeart/2018/5/layout/CenteredIconLabelDescriptionList"/>
    <dgm:cxn modelId="{5533CF3E-1844-47C8-A212-F68507601728}" type="presParOf" srcId="{14278BE0-FD9F-43AD-8467-5791DCBE6B0F}" destId="{66577110-5616-45C6-8825-9669D9E67F05}" srcOrd="3" destOrd="0" presId="urn:microsoft.com/office/officeart/2018/5/layout/CenteredIconLabelDescriptionList"/>
    <dgm:cxn modelId="{C2A44911-8AF7-43A4-B781-12CA269D40B5}" type="presParOf" srcId="{14278BE0-FD9F-43AD-8467-5791DCBE6B0F}" destId="{8EB07362-0992-41DD-89B5-C79B68FCE352}" srcOrd="4" destOrd="0" presId="urn:microsoft.com/office/officeart/2018/5/layout/CenteredIconLabelDescriptionList"/>
    <dgm:cxn modelId="{3BE0FF95-8752-45BA-8C6D-534404FAF220}" type="presParOf" srcId="{D6437846-6199-472C-983D-6C648B2AB03F}" destId="{2C4AC633-1F07-4C18-B442-36357F7D471A}" srcOrd="1" destOrd="0" presId="urn:microsoft.com/office/officeart/2018/5/layout/CenteredIconLabelDescriptionList"/>
    <dgm:cxn modelId="{B3C5032B-84E7-4F1B-A8C9-4D7DDCA789B9}" type="presParOf" srcId="{D6437846-6199-472C-983D-6C648B2AB03F}" destId="{D0CECC8F-9D69-4F74-B051-C5FE3BC86D08}" srcOrd="2" destOrd="0" presId="urn:microsoft.com/office/officeart/2018/5/layout/CenteredIconLabelDescriptionList"/>
    <dgm:cxn modelId="{FA7B5EF2-3BC8-49FD-9CB5-69071D67C4A0}" type="presParOf" srcId="{D0CECC8F-9D69-4F74-B051-C5FE3BC86D08}" destId="{FA3EA97E-8767-41B4-8134-03CF534D6E22}" srcOrd="0" destOrd="0" presId="urn:microsoft.com/office/officeart/2018/5/layout/CenteredIconLabelDescriptionList"/>
    <dgm:cxn modelId="{C054DCAB-8B08-435C-A0F6-D77CE0BAB9D7}" type="presParOf" srcId="{D0CECC8F-9D69-4F74-B051-C5FE3BC86D08}" destId="{850AAA66-8F1F-47A6-A437-E6A90C87BEB3}" srcOrd="1" destOrd="0" presId="urn:microsoft.com/office/officeart/2018/5/layout/CenteredIconLabelDescriptionList"/>
    <dgm:cxn modelId="{AA97749C-F339-4ADF-916C-EB7E3C96AF42}" type="presParOf" srcId="{D0CECC8F-9D69-4F74-B051-C5FE3BC86D08}" destId="{95EE41C0-DF49-48A5-876A-02C9C400BBAF}" srcOrd="2" destOrd="0" presId="urn:microsoft.com/office/officeart/2018/5/layout/CenteredIconLabelDescriptionList"/>
    <dgm:cxn modelId="{739A6B76-C834-477B-8EB1-4C4CC5E6E590}" type="presParOf" srcId="{D0CECC8F-9D69-4F74-B051-C5FE3BC86D08}" destId="{EAFEFCC5-68ED-458A-8FD3-3D053F349645}" srcOrd="3" destOrd="0" presId="urn:microsoft.com/office/officeart/2018/5/layout/CenteredIconLabelDescriptionList"/>
    <dgm:cxn modelId="{2F485A5B-0894-4E84-A131-F72D389365E7}" type="presParOf" srcId="{D0CECC8F-9D69-4F74-B051-C5FE3BC86D08}" destId="{36EDFD94-4E1B-48A6-A82B-A1E1E4AD225C}" srcOrd="4" destOrd="0" presId="urn:microsoft.com/office/officeart/2018/5/layout/CenteredIconLabelDescriptionList"/>
    <dgm:cxn modelId="{3CFDFF9E-FBD7-4850-BF89-FE2950526298}" type="presParOf" srcId="{D6437846-6199-472C-983D-6C648B2AB03F}" destId="{C781546B-26A7-4087-B6AF-4261BD2B0A1E}" srcOrd="3" destOrd="0" presId="urn:microsoft.com/office/officeart/2018/5/layout/CenteredIconLabelDescriptionList"/>
    <dgm:cxn modelId="{A7090299-E048-49A9-BB43-94E820BDDE3C}" type="presParOf" srcId="{D6437846-6199-472C-983D-6C648B2AB03F}" destId="{2410D78C-4AFF-4F5C-AA8C-D46F12A6C52A}" srcOrd="4" destOrd="0" presId="urn:microsoft.com/office/officeart/2018/5/layout/CenteredIconLabelDescriptionList"/>
    <dgm:cxn modelId="{DEB8EDF5-AB8F-44CC-BB11-9D8A4105E450}" type="presParOf" srcId="{2410D78C-4AFF-4F5C-AA8C-D46F12A6C52A}" destId="{42568FA3-0BD6-4C9B-B280-6817F36F94BD}" srcOrd="0" destOrd="0" presId="urn:microsoft.com/office/officeart/2018/5/layout/CenteredIconLabelDescriptionList"/>
    <dgm:cxn modelId="{A28BD721-5F81-4DDD-97D5-193623E9DAC3}" type="presParOf" srcId="{2410D78C-4AFF-4F5C-AA8C-D46F12A6C52A}" destId="{C685AB2C-890A-4FA2-8D26-55E8B8771ED4}" srcOrd="1" destOrd="0" presId="urn:microsoft.com/office/officeart/2018/5/layout/CenteredIconLabelDescriptionList"/>
    <dgm:cxn modelId="{672A7C57-4920-4AF2-A98A-080D32D5B9FC}" type="presParOf" srcId="{2410D78C-4AFF-4F5C-AA8C-D46F12A6C52A}" destId="{4B73A237-EFD4-43B8-B068-B36303DB48F8}" srcOrd="2" destOrd="0" presId="urn:microsoft.com/office/officeart/2018/5/layout/CenteredIconLabelDescriptionList"/>
    <dgm:cxn modelId="{6ED43F44-6FA6-4CF8-8F57-27EB33F0C070}" type="presParOf" srcId="{2410D78C-4AFF-4F5C-AA8C-D46F12A6C52A}" destId="{460BD95E-F257-4B61-A84D-79DC694D593C}" srcOrd="3" destOrd="0" presId="urn:microsoft.com/office/officeart/2018/5/layout/CenteredIconLabelDescriptionList"/>
    <dgm:cxn modelId="{5FAFF515-2C3F-4A72-B5B0-C7B89C0812E7}" type="presParOf" srcId="{2410D78C-4AFF-4F5C-AA8C-D46F12A6C52A}" destId="{6A2699BB-E722-4072-99C5-A9D6EBD43F0C}" srcOrd="4" destOrd="0" presId="urn:microsoft.com/office/officeart/2018/5/layout/CenteredIconLabelDescriptionList"/>
    <dgm:cxn modelId="{BEF41E3E-CABF-40D9-9843-15C986524414}" type="presParOf" srcId="{D6437846-6199-472C-983D-6C648B2AB03F}" destId="{4CC5CF50-9D23-497B-A97B-C9E3B8F11228}" srcOrd="5" destOrd="0" presId="urn:microsoft.com/office/officeart/2018/5/layout/CenteredIconLabelDescriptionList"/>
    <dgm:cxn modelId="{6AAB74EE-5947-41BA-B59A-ECA246393E20}" type="presParOf" srcId="{D6437846-6199-472C-983D-6C648B2AB03F}" destId="{58495AE7-0BEF-4314-9EC6-AD853B32EE85}" srcOrd="6" destOrd="0" presId="urn:microsoft.com/office/officeart/2018/5/layout/CenteredIconLabelDescriptionList"/>
    <dgm:cxn modelId="{7E8B9314-C50D-42C8-AE1A-28309F0A9484}" type="presParOf" srcId="{58495AE7-0BEF-4314-9EC6-AD853B32EE85}" destId="{9314F9A2-94B2-4B1C-8A86-33E8ABD6394B}" srcOrd="0" destOrd="0" presId="urn:microsoft.com/office/officeart/2018/5/layout/CenteredIconLabelDescriptionList"/>
    <dgm:cxn modelId="{BAC1132A-EF5A-4B7B-BCB8-523C241253FA}" type="presParOf" srcId="{58495AE7-0BEF-4314-9EC6-AD853B32EE85}" destId="{EA32DD19-B69D-4F36-B737-D531A99B220D}" srcOrd="1" destOrd="0" presId="urn:microsoft.com/office/officeart/2018/5/layout/CenteredIconLabelDescriptionList"/>
    <dgm:cxn modelId="{AA2873D1-CA41-48D8-9136-468CBD3B063A}" type="presParOf" srcId="{58495AE7-0BEF-4314-9EC6-AD853B32EE85}" destId="{1ADF5EF7-BA2D-4B55-B8CD-69181F1D17E3}" srcOrd="2" destOrd="0" presId="urn:microsoft.com/office/officeart/2018/5/layout/CenteredIconLabelDescriptionList"/>
    <dgm:cxn modelId="{93A2D54D-353C-43D2-8FD5-E6C38C7639E1}" type="presParOf" srcId="{58495AE7-0BEF-4314-9EC6-AD853B32EE85}" destId="{1C919911-C6CC-40F0-B795-7EE74F0FFFC0}" srcOrd="3" destOrd="0" presId="urn:microsoft.com/office/officeart/2018/5/layout/CenteredIconLabelDescriptionList"/>
    <dgm:cxn modelId="{92263FC8-BFAD-4B61-B578-F5E6080E6658}" type="presParOf" srcId="{58495AE7-0BEF-4314-9EC6-AD853B32EE85}" destId="{3385CA9C-738B-4B39-9A1C-A5B142A38324}" srcOrd="4" destOrd="0" presId="urn:microsoft.com/office/officeart/2018/5/layout/CenteredIconLabelDescriptionList"/>
    <dgm:cxn modelId="{4A8E96CB-0473-4E60-A04F-3D5B5529A5F5}" type="presParOf" srcId="{D6437846-6199-472C-983D-6C648B2AB03F}" destId="{41B059B6-ED22-45FA-8592-BA8280481AE3}" srcOrd="7" destOrd="0" presId="urn:microsoft.com/office/officeart/2018/5/layout/CenteredIconLabelDescriptionList"/>
    <dgm:cxn modelId="{F694BA88-F1C4-3447-B3E9-117940CAC6C4}" type="presParOf" srcId="{D6437846-6199-472C-983D-6C648B2AB03F}" destId="{ABB5931A-0C23-A14F-8BBF-D9C74CC390ED}" srcOrd="8" destOrd="0" presId="urn:microsoft.com/office/officeart/2018/5/layout/CenteredIconLabelDescriptionList"/>
    <dgm:cxn modelId="{E1E2607B-A791-6747-BF40-EF16C4040876}" type="presParOf" srcId="{ABB5931A-0C23-A14F-8BBF-D9C74CC390ED}" destId="{1EBD22C4-C480-7244-BE08-EA6B8237B038}" srcOrd="0" destOrd="0" presId="urn:microsoft.com/office/officeart/2018/5/layout/CenteredIconLabelDescriptionList"/>
    <dgm:cxn modelId="{E94124A1-07BF-EC42-8DFB-9D9B170EE43B}" type="presParOf" srcId="{ABB5931A-0C23-A14F-8BBF-D9C74CC390ED}" destId="{7962D7FE-2679-7C43-98E2-FB7C11F28FEF}" srcOrd="1" destOrd="0" presId="urn:microsoft.com/office/officeart/2018/5/layout/CenteredIconLabelDescriptionList"/>
    <dgm:cxn modelId="{F15564AC-7E88-D740-AA91-21C29C380B49}" type="presParOf" srcId="{ABB5931A-0C23-A14F-8BBF-D9C74CC390ED}" destId="{225EA72A-B18D-E541-9B29-F5FE83671690}" srcOrd="2" destOrd="0" presId="urn:microsoft.com/office/officeart/2018/5/layout/CenteredIconLabelDescriptionList"/>
    <dgm:cxn modelId="{24554DCB-171E-6649-B210-6D1349520023}" type="presParOf" srcId="{ABB5931A-0C23-A14F-8BBF-D9C74CC390ED}" destId="{FE11ED42-B889-1A47-9A01-DE4E8A32F009}" srcOrd="3" destOrd="0" presId="urn:microsoft.com/office/officeart/2018/5/layout/CenteredIconLabelDescriptionList"/>
    <dgm:cxn modelId="{D6A55CD2-141D-0240-AEBD-7DC6041E7929}" type="presParOf" srcId="{ABB5931A-0C23-A14F-8BBF-D9C74CC390ED}" destId="{FC8DCD7F-96F8-2449-AF21-D08F1DE308E2}" srcOrd="4" destOrd="0" presId="urn:microsoft.com/office/officeart/2018/5/layout/CenteredIconLabelDescriptionList"/>
    <dgm:cxn modelId="{938055AF-7171-F94B-B7EC-6800A5ECC723}" type="presParOf" srcId="{D6437846-6199-472C-983D-6C648B2AB03F}" destId="{DB275739-B0A6-AA42-9C8E-B8F86049F042}" srcOrd="9" destOrd="0" presId="urn:microsoft.com/office/officeart/2018/5/layout/CenteredIconLabelDescriptionList"/>
    <dgm:cxn modelId="{D7C6452B-2A23-47A9-9101-B763C001F5D0}" type="presParOf" srcId="{D6437846-6199-472C-983D-6C648B2AB03F}" destId="{951F0D66-A612-44D9-B0E5-3B2B77DD9294}" srcOrd="10" destOrd="0" presId="urn:microsoft.com/office/officeart/2018/5/layout/CenteredIconLabelDescriptionList"/>
    <dgm:cxn modelId="{4C3BCAA0-7969-43A8-BC4E-6C86253F02A8}" type="presParOf" srcId="{951F0D66-A612-44D9-B0E5-3B2B77DD9294}" destId="{806F91F3-CD77-4227-8556-7C992544D1C1}" srcOrd="0" destOrd="0" presId="urn:microsoft.com/office/officeart/2018/5/layout/CenteredIconLabelDescriptionList"/>
    <dgm:cxn modelId="{94A59686-0648-440B-9B59-2FB55EF70EE2}" type="presParOf" srcId="{951F0D66-A612-44D9-B0E5-3B2B77DD9294}" destId="{F1195C1B-9573-4288-9F6E-6D023D6BFA3F}" srcOrd="1" destOrd="0" presId="urn:microsoft.com/office/officeart/2018/5/layout/CenteredIconLabelDescriptionList"/>
    <dgm:cxn modelId="{8F05BDE1-AD67-4750-90B7-5842DD6DFC56}" type="presParOf" srcId="{951F0D66-A612-44D9-B0E5-3B2B77DD9294}" destId="{195711CA-E889-48DA-AE7C-11BFA34ACA2D}" srcOrd="2" destOrd="0" presId="urn:microsoft.com/office/officeart/2018/5/layout/CenteredIconLabelDescriptionList"/>
    <dgm:cxn modelId="{42848B26-5C5B-4E2D-B65D-61DA38599B88}" type="presParOf" srcId="{951F0D66-A612-44D9-B0E5-3B2B77DD9294}" destId="{A84B0D5A-11D9-492E-8DB9-3FC81BDFE7D6}" srcOrd="3" destOrd="0" presId="urn:microsoft.com/office/officeart/2018/5/layout/CenteredIconLabelDescriptionList"/>
    <dgm:cxn modelId="{8E14DE9F-A78B-45F8-BE0B-36799BD0E2F4}" type="presParOf" srcId="{951F0D66-A612-44D9-B0E5-3B2B77DD9294}" destId="{3FCAC923-9671-42E2-AF6A-D7F62FA924BA}" srcOrd="4" destOrd="0" presId="urn:microsoft.com/office/officeart/2018/5/layout/CenteredIconLabelDescriptionList"/>
    <dgm:cxn modelId="{5FE672B8-F9F2-461F-957C-ED0D797AA721}" type="presParOf" srcId="{D6437846-6199-472C-983D-6C648B2AB03F}" destId="{40DB869F-B97C-4DDE-8C95-0E9EB4E0BC00}" srcOrd="11" destOrd="0" presId="urn:microsoft.com/office/officeart/2018/5/layout/CenteredIconLabelDescriptionList"/>
    <dgm:cxn modelId="{BA732CFC-CAA6-4679-A01A-060E9E38AB1A}" type="presParOf" srcId="{D6437846-6199-472C-983D-6C648B2AB03F}" destId="{EF966B1B-3A11-47C2-9135-EF78A1AB5C79}" srcOrd="12" destOrd="0" presId="urn:microsoft.com/office/officeart/2018/5/layout/CenteredIconLabelDescriptionList"/>
    <dgm:cxn modelId="{0D02F8F7-CFFC-4631-AEDB-B6457B4507D8}" type="presParOf" srcId="{EF966B1B-3A11-47C2-9135-EF78A1AB5C79}" destId="{60B22450-23C9-40B9-BB21-830A228A848F}" srcOrd="0" destOrd="0" presId="urn:microsoft.com/office/officeart/2018/5/layout/CenteredIconLabelDescriptionList"/>
    <dgm:cxn modelId="{B8BB3D4C-7EC2-467C-98EA-FAEC22744494}" type="presParOf" srcId="{EF966B1B-3A11-47C2-9135-EF78A1AB5C79}" destId="{CC49EECF-345C-4042-A716-87556A0EBD75}" srcOrd="1" destOrd="0" presId="urn:microsoft.com/office/officeart/2018/5/layout/CenteredIconLabelDescriptionList"/>
    <dgm:cxn modelId="{5813113C-72DB-4E13-AA37-0F635CD010F6}" type="presParOf" srcId="{EF966B1B-3A11-47C2-9135-EF78A1AB5C79}" destId="{EDB13DA4-CA81-4CA2-925F-53C33804DF14}" srcOrd="2" destOrd="0" presId="urn:microsoft.com/office/officeart/2018/5/layout/CenteredIconLabelDescriptionList"/>
    <dgm:cxn modelId="{4F8A1E4D-3C3D-43AD-8193-3E3DE1FE8A4D}" type="presParOf" srcId="{EF966B1B-3A11-47C2-9135-EF78A1AB5C79}" destId="{2456ADB5-F3D9-44AD-AF75-F68DE7F7F9CF}" srcOrd="3" destOrd="0" presId="urn:microsoft.com/office/officeart/2018/5/layout/CenteredIconLabelDescriptionList"/>
    <dgm:cxn modelId="{37D0EDDD-2204-45D1-996B-584E10F1362E}" type="presParOf" srcId="{EF966B1B-3A11-47C2-9135-EF78A1AB5C79}" destId="{998A3025-796C-4BAE-8B8E-DA2FFF49DD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F4155-8114-8244-A8EF-323F314BC44B}">
      <dsp:nvSpPr>
        <dsp:cNvPr id="0" name=""/>
        <dsp:cNvSpPr/>
      </dsp:nvSpPr>
      <dsp:spPr>
        <a:xfrm>
          <a:off x="3414" y="82680"/>
          <a:ext cx="3329572" cy="10875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Core Services are the foundation of the MLDP.</a:t>
          </a:r>
        </a:p>
      </dsp:txBody>
      <dsp:txXfrm>
        <a:off x="3414" y="82680"/>
        <a:ext cx="3329572" cy="1087549"/>
      </dsp:txXfrm>
    </dsp:sp>
    <dsp:sp modelId="{F33D17C4-968A-5B46-8987-06E4838CB005}">
      <dsp:nvSpPr>
        <dsp:cNvPr id="0" name=""/>
        <dsp:cNvSpPr/>
      </dsp:nvSpPr>
      <dsp:spPr>
        <a:xfrm>
          <a:off x="3414" y="1170229"/>
          <a:ext cx="3329572" cy="293989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This collaborating suite of services manages an archive of heterogenous data with a focus on data science applications.</a:t>
          </a:r>
        </a:p>
        <a:p>
          <a:pPr marL="171450" lvl="1" indent="-171450" algn="l" defTabSz="755650">
            <a:lnSpc>
              <a:spcPct val="90000"/>
            </a:lnSpc>
            <a:spcBef>
              <a:spcPct val="0"/>
            </a:spcBef>
            <a:spcAft>
              <a:spcPct val="15000"/>
            </a:spcAft>
            <a:buChar char="•"/>
          </a:pPr>
          <a:r>
            <a:rPr lang="en-US" sz="1700" kern="1200"/>
            <a:t>Each service offers a well-defined API.</a:t>
          </a:r>
        </a:p>
        <a:p>
          <a:pPr marL="171450" lvl="1" indent="-171450" algn="l" defTabSz="755650">
            <a:lnSpc>
              <a:spcPct val="90000"/>
            </a:lnSpc>
            <a:spcBef>
              <a:spcPct val="0"/>
            </a:spcBef>
            <a:spcAft>
              <a:spcPct val="15000"/>
            </a:spcAft>
            <a:buChar char="•"/>
          </a:pPr>
          <a:r>
            <a:rPr lang="en-US" sz="1700" kern="1200"/>
            <a:t>The initial APIs for the Ingestion, Query, and Annotation services are defined, implemented and fully functional – and will continue to evolve.</a:t>
          </a:r>
        </a:p>
      </dsp:txBody>
      <dsp:txXfrm>
        <a:off x="3414" y="1170229"/>
        <a:ext cx="3329572" cy="2939895"/>
      </dsp:txXfrm>
    </dsp:sp>
    <dsp:sp modelId="{DA1210EC-3942-1D4A-A0E4-07861BD7C748}">
      <dsp:nvSpPr>
        <dsp:cNvPr id="0" name=""/>
        <dsp:cNvSpPr/>
      </dsp:nvSpPr>
      <dsp:spPr>
        <a:xfrm>
          <a:off x="3799128" y="82680"/>
          <a:ext cx="3329572" cy="1087549"/>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The MLDP offers two modes of communication, supporting a wide range of application types and programming styles.</a:t>
          </a:r>
        </a:p>
      </dsp:txBody>
      <dsp:txXfrm>
        <a:off x="3799128" y="82680"/>
        <a:ext cx="3329572" cy="1087549"/>
      </dsp:txXfrm>
    </dsp:sp>
    <dsp:sp modelId="{6395CC77-5E1A-6C4B-B89B-2770F21EEDBE}">
      <dsp:nvSpPr>
        <dsp:cNvPr id="0" name=""/>
        <dsp:cNvSpPr/>
      </dsp:nvSpPr>
      <dsp:spPr>
        <a:xfrm>
          <a:off x="3799128" y="1170229"/>
          <a:ext cx="3329572" cy="2939895"/>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Direct gRPC API communications is supported for most programming languages.</a:t>
          </a:r>
        </a:p>
        <a:p>
          <a:pPr marL="171450" lvl="1" indent="-171450" algn="l" defTabSz="755650">
            <a:lnSpc>
              <a:spcPct val="90000"/>
            </a:lnSpc>
            <a:spcBef>
              <a:spcPct val="0"/>
            </a:spcBef>
            <a:spcAft>
              <a:spcPct val="15000"/>
            </a:spcAft>
            <a:buChar char="•"/>
          </a:pPr>
          <a:r>
            <a:rPr lang="en-US" sz="1700" kern="1200"/>
            <a:t>Client Libraries are provided for Java and Python applications.</a:t>
          </a:r>
        </a:p>
        <a:p>
          <a:pPr marL="171450" lvl="1" indent="-171450" algn="l" defTabSz="755650">
            <a:lnSpc>
              <a:spcPct val="90000"/>
            </a:lnSpc>
            <a:spcBef>
              <a:spcPct val="0"/>
            </a:spcBef>
            <a:spcAft>
              <a:spcPct val="15000"/>
            </a:spcAft>
            <a:buChar char="•"/>
          </a:pPr>
          <a:r>
            <a:rPr lang="en-US" sz="1700" kern="1200"/>
            <a:t>APIs support both simple request-response interaction and sophisticated bidirectional streaming.</a:t>
          </a:r>
        </a:p>
      </dsp:txBody>
      <dsp:txXfrm>
        <a:off x="3799128" y="1170229"/>
        <a:ext cx="3329572" cy="2939895"/>
      </dsp:txXfrm>
    </dsp:sp>
    <dsp:sp modelId="{2C0A6397-30A2-424F-8BA5-F513362A9BD6}">
      <dsp:nvSpPr>
        <dsp:cNvPr id="0" name=""/>
        <dsp:cNvSpPr/>
      </dsp:nvSpPr>
      <dsp:spPr>
        <a:xfrm>
          <a:off x="7594841" y="82680"/>
          <a:ext cx="3329572" cy="108754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a:t>Ingestion performance is a key consideration and primary focus.</a:t>
          </a:r>
        </a:p>
      </dsp:txBody>
      <dsp:txXfrm>
        <a:off x="7594841" y="82680"/>
        <a:ext cx="3329572" cy="1087549"/>
      </dsp:txXfrm>
    </dsp:sp>
    <dsp:sp modelId="{C5946218-FE71-1647-8541-002254224E7A}">
      <dsp:nvSpPr>
        <dsp:cNvPr id="0" name=""/>
        <dsp:cNvSpPr/>
      </dsp:nvSpPr>
      <dsp:spPr>
        <a:xfrm>
          <a:off x="7594841" y="1170229"/>
          <a:ext cx="3329572" cy="293989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a:t>The current MLDP implementation exceeds the baseline performance objective initially established for the project, and continuous improvements are expected.</a:t>
          </a:r>
        </a:p>
      </dsp:txBody>
      <dsp:txXfrm>
        <a:off x="7594841" y="1170229"/>
        <a:ext cx="3329572" cy="2939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4CACA-3009-0E45-AB97-7FFEC76A14E7}">
      <dsp:nvSpPr>
        <dsp:cNvPr id="0" name=""/>
        <dsp:cNvSpPr/>
      </dsp:nvSpPr>
      <dsp:spPr>
        <a:xfrm>
          <a:off x="0" y="31779"/>
          <a:ext cx="10515600" cy="9833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i="1" kern="1200" dirty="0"/>
            <a:t>MLDP Overview</a:t>
          </a:r>
          <a:endParaRPr lang="en-US" sz="4100" kern="1200" dirty="0"/>
        </a:p>
      </dsp:txBody>
      <dsp:txXfrm>
        <a:off x="48005" y="79784"/>
        <a:ext cx="10419590" cy="887374"/>
      </dsp:txXfrm>
    </dsp:sp>
    <dsp:sp modelId="{A73AA543-6538-2A46-BA28-85FB1CA2896D}">
      <dsp:nvSpPr>
        <dsp:cNvPr id="0" name=""/>
        <dsp:cNvSpPr/>
      </dsp:nvSpPr>
      <dsp:spPr>
        <a:xfrm>
          <a:off x="0" y="1133244"/>
          <a:ext cx="10515600" cy="983384"/>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Survey of MLDP Elements</a:t>
          </a:r>
        </a:p>
      </dsp:txBody>
      <dsp:txXfrm>
        <a:off x="48005" y="1181249"/>
        <a:ext cx="10419590" cy="887374"/>
      </dsp:txXfrm>
    </dsp:sp>
    <dsp:sp modelId="{1BFE36DC-7655-7948-B99B-357CFB85DCFA}">
      <dsp:nvSpPr>
        <dsp:cNvPr id="0" name=""/>
        <dsp:cNvSpPr/>
      </dsp:nvSpPr>
      <dsp:spPr>
        <a:xfrm>
          <a:off x="0" y="2234709"/>
          <a:ext cx="10515600" cy="983384"/>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Project Status and Road Map</a:t>
          </a:r>
        </a:p>
      </dsp:txBody>
      <dsp:txXfrm>
        <a:off x="48005" y="2282714"/>
        <a:ext cx="10419590" cy="887374"/>
      </dsp:txXfrm>
    </dsp:sp>
    <dsp:sp modelId="{853A5CFD-FDD1-2046-BCB6-2CC4A4060143}">
      <dsp:nvSpPr>
        <dsp:cNvPr id="0" name=""/>
        <dsp:cNvSpPr/>
      </dsp:nvSpPr>
      <dsp:spPr>
        <a:xfrm>
          <a:off x="0" y="3336174"/>
          <a:ext cx="10515600" cy="98338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Summary</a:t>
          </a:r>
        </a:p>
      </dsp:txBody>
      <dsp:txXfrm>
        <a:off x="48005" y="3384179"/>
        <a:ext cx="1041959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AE2D8B-CFFC-4A78-9FE1-DABEFBFAEEDF}">
      <dsp:nvSpPr>
        <dsp:cNvPr id="0" name=""/>
        <dsp:cNvSpPr/>
      </dsp:nvSpPr>
      <dsp:spPr>
        <a:xfrm>
          <a:off x="459730" y="231147"/>
          <a:ext cx="1391972" cy="649586"/>
        </a:xfrm>
        <a:prstGeom prst="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09A72D-FAB0-4B16-92D8-5D34EC1EF083}">
      <dsp:nvSpPr>
        <dsp:cNvPr id="0" name=""/>
        <dsp:cNvSpPr/>
      </dsp:nvSpPr>
      <dsp:spPr>
        <a:xfrm>
          <a:off x="435013" y="91015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Data Archive is used by Core Services to manage accelerator data.</a:t>
          </a:r>
        </a:p>
      </dsp:txBody>
      <dsp:txXfrm>
        <a:off x="435013" y="910156"/>
        <a:ext cx="1441406" cy="576562"/>
      </dsp:txXfrm>
    </dsp:sp>
    <dsp:sp modelId="{A53EA633-12EF-B74D-852D-8EC1F946241F}">
      <dsp:nvSpPr>
        <dsp:cNvPr id="0" name=""/>
        <dsp:cNvSpPr/>
      </dsp:nvSpPr>
      <dsp:spPr>
        <a:xfrm>
          <a:off x="2153382" y="195756"/>
          <a:ext cx="1391972" cy="648632"/>
        </a:xfrm>
        <a:prstGeom prst="rect">
          <a:avLst/>
        </a:prstGeom>
        <a:blipFill>
          <a:blip xmlns:r="http://schemas.openxmlformats.org/officeDocument/2006/relationships" r:embed="rId2"/>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087BF4-C85A-4C48-8122-4543DAFE1C23}">
      <dsp:nvSpPr>
        <dsp:cNvPr id="0" name=""/>
        <dsp:cNvSpPr/>
      </dsp:nvSpPr>
      <dsp:spPr>
        <a:xfrm>
          <a:off x="2128665" y="933672"/>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Core Services handle ingestion, query, and annotation APIs.</a:t>
          </a:r>
        </a:p>
      </dsp:txBody>
      <dsp:txXfrm>
        <a:off x="2128665" y="933672"/>
        <a:ext cx="1441406" cy="576562"/>
      </dsp:txXfrm>
    </dsp:sp>
    <dsp:sp modelId="{B6818E81-609E-534D-AF51-9AA284BB6804}">
      <dsp:nvSpPr>
        <dsp:cNvPr id="0" name=""/>
        <dsp:cNvSpPr/>
      </dsp:nvSpPr>
      <dsp:spPr>
        <a:xfrm>
          <a:off x="3847035" y="231385"/>
          <a:ext cx="1391972" cy="648632"/>
        </a:xfrm>
        <a:prstGeom prst="rect">
          <a:avLst/>
        </a:prstGeom>
        <a:blipFill>
          <a:blip xmlns:r="http://schemas.openxmlformats.org/officeDocument/2006/relationships" r:embed="rId3"/>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789BC-BFF7-BC4B-B4AB-CAB9AE7BA123}">
      <dsp:nvSpPr>
        <dsp:cNvPr id="0" name=""/>
        <dsp:cNvSpPr/>
      </dsp:nvSpPr>
      <dsp:spPr>
        <a:xfrm>
          <a:off x="3822318" y="921207"/>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API defines methods and data types for interacting  with Core Services. </a:t>
          </a:r>
        </a:p>
      </dsp:txBody>
      <dsp:txXfrm>
        <a:off x="3822318" y="921207"/>
        <a:ext cx="1441406" cy="576562"/>
      </dsp:txXfrm>
    </dsp:sp>
    <dsp:sp modelId="{32C2FB8B-C378-2340-9D9E-351D259DC881}">
      <dsp:nvSpPr>
        <dsp:cNvPr id="0" name=""/>
        <dsp:cNvSpPr/>
      </dsp:nvSpPr>
      <dsp:spPr>
        <a:xfrm>
          <a:off x="457863" y="2130243"/>
          <a:ext cx="1389604" cy="648632"/>
        </a:xfrm>
        <a:prstGeom prst="rect">
          <a:avLst/>
        </a:prstGeom>
        <a:blipFill>
          <a:blip xmlns:r="http://schemas.openxmlformats.org/officeDocument/2006/relationships" r:embed="rId4"/>
          <a:srcRect/>
          <a:stretch>
            <a:fillRect t="-26000" b="-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834C4E-4868-CA49-9143-FCA6BE214495}">
      <dsp:nvSpPr>
        <dsp:cNvPr id="0" name=""/>
        <dsp:cNvSpPr/>
      </dsp:nvSpPr>
      <dsp:spPr>
        <a:xfrm>
          <a:off x="431962" y="2886236"/>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Web Application provides browser access to Core Service features.</a:t>
          </a:r>
        </a:p>
      </dsp:txBody>
      <dsp:txXfrm>
        <a:off x="431962" y="2886236"/>
        <a:ext cx="1441406" cy="576562"/>
      </dsp:txXfrm>
    </dsp:sp>
    <dsp:sp modelId="{680FFB73-CDA6-7A48-97F7-514FAD909850}">
      <dsp:nvSpPr>
        <dsp:cNvPr id="0" name=""/>
        <dsp:cNvSpPr/>
      </dsp:nvSpPr>
      <dsp:spPr>
        <a:xfrm>
          <a:off x="2150331" y="2130243"/>
          <a:ext cx="1391972" cy="648632"/>
        </a:xfrm>
        <a:prstGeom prst="rect">
          <a:avLst/>
        </a:prstGeom>
        <a:blipFill>
          <a:blip xmlns:r="http://schemas.openxmlformats.org/officeDocument/2006/relationships" r:embed="rId5"/>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8B823-3C82-444A-8AF7-850597311CDB}">
      <dsp:nvSpPr>
        <dsp:cNvPr id="0" name=""/>
        <dsp:cNvSpPr/>
      </dsp:nvSpPr>
      <dsp:spPr>
        <a:xfrm>
          <a:off x="2125614" y="2820064"/>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Java and Python Client Libraries are provided for higher-level interaction with Core Services.</a:t>
          </a:r>
        </a:p>
      </dsp:txBody>
      <dsp:txXfrm>
        <a:off x="2125614" y="2820064"/>
        <a:ext cx="1441406" cy="576562"/>
      </dsp:txXfrm>
    </dsp:sp>
    <dsp:sp modelId="{770D4B26-5359-034E-844F-D384E9D3D197}">
      <dsp:nvSpPr>
        <dsp:cNvPr id="0" name=""/>
        <dsp:cNvSpPr/>
      </dsp:nvSpPr>
      <dsp:spPr>
        <a:xfrm>
          <a:off x="3819267" y="2051150"/>
          <a:ext cx="1447508" cy="965003"/>
        </a:xfrm>
        <a:prstGeom prst="rect">
          <a:avLst/>
        </a:prstGeom>
        <a:blipFill>
          <a:blip xmlns:r="http://schemas.openxmlformats.org/officeDocument/2006/relationships" r:embed="rId6"/>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15CD8D-5F3E-954C-ACAD-785F16D3C193}">
      <dsp:nvSpPr>
        <dsp:cNvPr id="0" name=""/>
        <dsp:cNvSpPr/>
      </dsp:nvSpPr>
      <dsp:spPr>
        <a:xfrm>
          <a:off x="3822318" y="3000758"/>
          <a:ext cx="1441406" cy="57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Applications communicate with Core Services via API or Client Libraries.. </a:t>
          </a:r>
        </a:p>
      </dsp:txBody>
      <dsp:txXfrm>
        <a:off x="3822318" y="3000758"/>
        <a:ext cx="1441406" cy="5765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A20CC7-3001-49B5-A42C-44026712ADF2}">
      <dsp:nvSpPr>
        <dsp:cNvPr id="0" name=""/>
        <dsp:cNvSpPr/>
      </dsp:nvSpPr>
      <dsp:spPr>
        <a:xfrm>
          <a:off x="48486" y="929987"/>
          <a:ext cx="1268741" cy="799016"/>
        </a:xfrm>
        <a:prstGeom prst="rect">
          <a:avLst/>
        </a:prstGeom>
        <a:blipFill>
          <a:blip xmlns:r="http://schemas.openxmlformats.org/officeDocument/2006/relationships" r:embed="rId1"/>
          <a:srcRect/>
          <a:stretch>
            <a:fillRect t="-1000" b="-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E2DC20-2BA9-43DD-8F9B-79D021EEEABF}">
      <dsp:nvSpPr>
        <dsp:cNvPr id="0" name=""/>
        <dsp:cNvSpPr/>
      </dsp:nvSpPr>
      <dsp:spPr>
        <a:xfrm>
          <a:off x="4693" y="1789942"/>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i="1" kern="1200" dirty="0"/>
            <a:t>MLDP System Architecture</a:t>
          </a:r>
          <a:endParaRPr lang="en-US" sz="1400" kern="1200" dirty="0"/>
        </a:p>
      </dsp:txBody>
      <dsp:txXfrm>
        <a:off x="4693" y="1789942"/>
        <a:ext cx="1356328" cy="445045"/>
      </dsp:txXfrm>
    </dsp:sp>
    <dsp:sp modelId="{8EB07362-0992-41DD-89B5-C79B68FCE352}">
      <dsp:nvSpPr>
        <dsp:cNvPr id="0" name=""/>
        <dsp:cNvSpPr/>
      </dsp:nvSpPr>
      <dsp:spPr>
        <a:xfrm>
          <a:off x="4693" y="2272722"/>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FA3EA97E-8767-41B4-8134-03CF534D6E22}">
      <dsp:nvSpPr>
        <dsp:cNvPr id="0" name=""/>
        <dsp:cNvSpPr/>
      </dsp:nvSpPr>
      <dsp:spPr>
        <a:xfrm>
          <a:off x="1765477" y="1153021"/>
          <a:ext cx="1022132" cy="474714"/>
        </a:xfrm>
        <a:prstGeom prst="rect">
          <a:avLst/>
        </a:prstGeom>
        <a:blipFill>
          <a:blip xmlns:r="http://schemas.openxmlformats.org/officeDocument/2006/relationships" r:embed="rId2"/>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EE41C0-DF49-48A5-876A-02C9C400BBAF}">
      <dsp:nvSpPr>
        <dsp:cNvPr id="0" name=""/>
        <dsp:cNvSpPr/>
      </dsp:nvSpPr>
      <dsp:spPr>
        <a:xfrm>
          <a:off x="1598379"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Data Archive</a:t>
          </a:r>
        </a:p>
      </dsp:txBody>
      <dsp:txXfrm>
        <a:off x="1598379" y="1708866"/>
        <a:ext cx="1356328" cy="445045"/>
      </dsp:txXfrm>
    </dsp:sp>
    <dsp:sp modelId="{36EDFD94-4E1B-48A6-A82B-A1E1E4AD225C}">
      <dsp:nvSpPr>
        <dsp:cNvPr id="0" name=""/>
        <dsp:cNvSpPr/>
      </dsp:nvSpPr>
      <dsp:spPr>
        <a:xfrm>
          <a:off x="1598379"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42568FA3-0BD6-4C9B-B280-6817F36F94BD}">
      <dsp:nvSpPr>
        <dsp:cNvPr id="0" name=""/>
        <dsp:cNvSpPr/>
      </dsp:nvSpPr>
      <dsp:spPr>
        <a:xfrm>
          <a:off x="3358790" y="1153021"/>
          <a:ext cx="1022877" cy="474714"/>
        </a:xfrm>
        <a:prstGeom prst="rect">
          <a:avLst/>
        </a:prstGeom>
        <a:blipFill>
          <a:blip xmlns:r="http://schemas.openxmlformats.org/officeDocument/2006/relationships" r:embed="rId3"/>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73A237-EFD4-43B8-B068-B36303DB48F8}">
      <dsp:nvSpPr>
        <dsp:cNvPr id="0" name=""/>
        <dsp:cNvSpPr/>
      </dsp:nvSpPr>
      <dsp:spPr>
        <a:xfrm>
          <a:off x="3192064"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Core Services</a:t>
          </a:r>
        </a:p>
      </dsp:txBody>
      <dsp:txXfrm>
        <a:off x="3192064" y="1708866"/>
        <a:ext cx="1356328" cy="445045"/>
      </dsp:txXfrm>
    </dsp:sp>
    <dsp:sp modelId="{6A2699BB-E722-4072-99C5-A9D6EBD43F0C}">
      <dsp:nvSpPr>
        <dsp:cNvPr id="0" name=""/>
        <dsp:cNvSpPr/>
      </dsp:nvSpPr>
      <dsp:spPr>
        <a:xfrm>
          <a:off x="3192064"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9314F9A2-94B2-4B1C-8A86-33E8ABD6394B}">
      <dsp:nvSpPr>
        <dsp:cNvPr id="0" name=""/>
        <dsp:cNvSpPr/>
      </dsp:nvSpPr>
      <dsp:spPr>
        <a:xfrm>
          <a:off x="4952475" y="1152827"/>
          <a:ext cx="1022877" cy="475488"/>
        </a:xfrm>
        <a:prstGeom prst="rect">
          <a:avLst/>
        </a:prstGeom>
        <a:blipFill>
          <a:blip xmlns:r="http://schemas.openxmlformats.org/officeDocument/2006/relationships" r:embed="rId4"/>
          <a:srcRect/>
          <a:stretch>
            <a:fillRect t="-10000" b="-1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DF5EF7-BA2D-4B55-B8CD-69181F1D17E3}">
      <dsp:nvSpPr>
        <dsp:cNvPr id="0" name=""/>
        <dsp:cNvSpPr/>
      </dsp:nvSpPr>
      <dsp:spPr>
        <a:xfrm>
          <a:off x="4785750" y="1709060"/>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API</a:t>
          </a:r>
        </a:p>
      </dsp:txBody>
      <dsp:txXfrm>
        <a:off x="4785750" y="1709060"/>
        <a:ext cx="1356328" cy="445045"/>
      </dsp:txXfrm>
    </dsp:sp>
    <dsp:sp modelId="{3385CA9C-738B-4B39-9A1C-A5B142A38324}">
      <dsp:nvSpPr>
        <dsp:cNvPr id="0" name=""/>
        <dsp:cNvSpPr/>
      </dsp:nvSpPr>
      <dsp:spPr>
        <a:xfrm>
          <a:off x="4785750" y="219184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1EBD22C4-C480-7244-BE08-EA6B8237B038}">
      <dsp:nvSpPr>
        <dsp:cNvPr id="0" name=""/>
        <dsp:cNvSpPr/>
      </dsp:nvSpPr>
      <dsp:spPr>
        <a:xfrm>
          <a:off x="6545534" y="1153021"/>
          <a:ext cx="1024130" cy="474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0000" b="-10000"/>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5EA72A-B18D-E541-9B29-F5FE83671690}">
      <dsp:nvSpPr>
        <dsp:cNvPr id="0" name=""/>
        <dsp:cNvSpPr/>
      </dsp:nvSpPr>
      <dsp:spPr>
        <a:xfrm>
          <a:off x="6379435"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Client Libraries</a:t>
          </a:r>
        </a:p>
      </dsp:txBody>
      <dsp:txXfrm>
        <a:off x="6379435" y="1708866"/>
        <a:ext cx="1356328" cy="445045"/>
      </dsp:txXfrm>
    </dsp:sp>
    <dsp:sp modelId="{FC8DCD7F-96F8-2449-AF21-D08F1DE308E2}">
      <dsp:nvSpPr>
        <dsp:cNvPr id="0" name=""/>
        <dsp:cNvSpPr/>
      </dsp:nvSpPr>
      <dsp:spPr>
        <a:xfrm>
          <a:off x="6379435"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806F91F3-CD77-4227-8556-7C992544D1C1}">
      <dsp:nvSpPr>
        <dsp:cNvPr id="0" name=""/>
        <dsp:cNvSpPr/>
      </dsp:nvSpPr>
      <dsp:spPr>
        <a:xfrm>
          <a:off x="8015777" y="823393"/>
          <a:ext cx="1271015" cy="795527"/>
        </a:xfrm>
        <a:prstGeom prst="rect">
          <a:avLst/>
        </a:prstGeom>
        <a:blipFill>
          <a:blip xmlns:r="http://schemas.openxmlformats.org/officeDocument/2006/relationships" r:embed="rId6"/>
          <a:srcRect/>
          <a:stretch>
            <a:fillRect t="-9000" b="-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5711CA-E889-48DA-AE7C-11BFA34ACA2D}">
      <dsp:nvSpPr>
        <dsp:cNvPr id="0" name=""/>
        <dsp:cNvSpPr/>
      </dsp:nvSpPr>
      <dsp:spPr>
        <a:xfrm>
          <a:off x="7973121" y="1729701"/>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Applications</a:t>
          </a:r>
        </a:p>
      </dsp:txBody>
      <dsp:txXfrm>
        <a:off x="7973121" y="1729701"/>
        <a:ext cx="1356328" cy="445045"/>
      </dsp:txXfrm>
    </dsp:sp>
    <dsp:sp modelId="{3FCAC923-9671-42E2-AF6A-D7F62FA924BA}">
      <dsp:nvSpPr>
        <dsp:cNvPr id="0" name=""/>
        <dsp:cNvSpPr/>
      </dsp:nvSpPr>
      <dsp:spPr>
        <a:xfrm>
          <a:off x="7973121" y="2271850"/>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 modelId="{60B22450-23C9-40B9-BB21-830A228A848F}">
      <dsp:nvSpPr>
        <dsp:cNvPr id="0" name=""/>
        <dsp:cNvSpPr/>
      </dsp:nvSpPr>
      <dsp:spPr>
        <a:xfrm>
          <a:off x="9733532" y="1153021"/>
          <a:ext cx="1022877" cy="474714"/>
        </a:xfrm>
        <a:prstGeom prst="rect">
          <a:avLst/>
        </a:prstGeom>
        <a:blipFill>
          <a:blip xmlns:r="http://schemas.openxmlformats.org/officeDocument/2006/relationships" r:embed="rId7"/>
          <a:srcRect/>
          <a:stretch>
            <a:fillRect t="-27000" b="-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B13DA4-CA81-4CA2-925F-53C33804DF14}">
      <dsp:nvSpPr>
        <dsp:cNvPr id="0" name=""/>
        <dsp:cNvSpPr/>
      </dsp:nvSpPr>
      <dsp:spPr>
        <a:xfrm>
          <a:off x="9566807" y="1708866"/>
          <a:ext cx="1356328" cy="4450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Web Application</a:t>
          </a:r>
        </a:p>
      </dsp:txBody>
      <dsp:txXfrm>
        <a:off x="9566807" y="1708866"/>
        <a:ext cx="1356328" cy="445045"/>
      </dsp:txXfrm>
    </dsp:sp>
    <dsp:sp modelId="{998A3025-796C-4BAE-8B8E-DA2FFF49DD2B}">
      <dsp:nvSpPr>
        <dsp:cNvPr id="0" name=""/>
        <dsp:cNvSpPr/>
      </dsp:nvSpPr>
      <dsp:spPr>
        <a:xfrm>
          <a:off x="9566807" y="2191647"/>
          <a:ext cx="1356328" cy="84813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A0E60-4FC4-A94B-8D17-DFCB8DF70CAD}" type="datetimeFigureOut">
              <a:rPr lang="en-US" smtClean="0"/>
              <a:t>9/23/24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6439B1-06F4-BA49-896E-1801D5478B14}" type="slidenum">
              <a:rPr lang="en-US" smtClean="0"/>
              <a:t>‹#›</a:t>
            </a:fld>
            <a:endParaRPr lang="en-US"/>
          </a:p>
        </p:txBody>
      </p:sp>
    </p:spTree>
    <p:extLst>
      <p:ext uri="{BB962C8B-B14F-4D97-AF65-F5344CB8AC3E}">
        <p14:creationId xmlns:p14="http://schemas.microsoft.com/office/powerpoint/2010/main" val="42658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6B8-F6FF-084A-F96C-EB64517369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41CD7D-5FD2-C22C-5582-7B83EE0965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A2B3CA-40FE-425C-06BF-4148B317652B}"/>
              </a:ext>
            </a:extLst>
          </p:cNvPr>
          <p:cNvSpPr>
            <a:spLocks noGrp="1"/>
          </p:cNvSpPr>
          <p:nvPr>
            <p:ph type="dt" sz="half" idx="10"/>
          </p:nvPr>
        </p:nvSpPr>
        <p:spPr/>
        <p:txBody>
          <a:bodyPr/>
          <a:lstStyle/>
          <a:p>
            <a:fld id="{8EF9CFD6-C2EE-504B-BE9D-4F28F09D6F01}" type="datetime1">
              <a:rPr lang="en-US" smtClean="0"/>
              <a:t>9/23/24</a:t>
            </a:fld>
            <a:endParaRPr lang="en-US"/>
          </a:p>
        </p:txBody>
      </p:sp>
      <p:sp>
        <p:nvSpPr>
          <p:cNvPr id="5" name="Footer Placeholder 4">
            <a:extLst>
              <a:ext uri="{FF2B5EF4-FFF2-40B4-BE49-F238E27FC236}">
                <a16:creationId xmlns:a16="http://schemas.microsoft.com/office/drawing/2014/main" id="{60A9F7C1-A174-8E5F-D9A9-6A7E8AFCE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F3C9A-ED59-99A7-AA2A-056722C6F2A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000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ADED-96C0-9B85-A665-D2E3272A92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18EFFD-B548-572C-C38D-1BCEE603E6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087D4-03D9-1D2C-5A17-098D638362CE}"/>
              </a:ext>
            </a:extLst>
          </p:cNvPr>
          <p:cNvSpPr>
            <a:spLocks noGrp="1"/>
          </p:cNvSpPr>
          <p:nvPr>
            <p:ph type="dt" sz="half" idx="10"/>
          </p:nvPr>
        </p:nvSpPr>
        <p:spPr/>
        <p:txBody>
          <a:bodyPr/>
          <a:lstStyle/>
          <a:p>
            <a:fld id="{B2135FD5-3855-6C48-A074-94A742F035A5}" type="datetime1">
              <a:rPr lang="en-US" smtClean="0"/>
              <a:t>9/23/24</a:t>
            </a:fld>
            <a:endParaRPr lang="en-US"/>
          </a:p>
        </p:txBody>
      </p:sp>
      <p:sp>
        <p:nvSpPr>
          <p:cNvPr id="5" name="Footer Placeholder 4">
            <a:extLst>
              <a:ext uri="{FF2B5EF4-FFF2-40B4-BE49-F238E27FC236}">
                <a16:creationId xmlns:a16="http://schemas.microsoft.com/office/drawing/2014/main" id="{937CB823-34DD-BB26-BB13-6EA74B47E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4F073-44B2-03FE-14C0-1A916B2EE8E7}"/>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9556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5CB4C5-251A-66A2-54E5-09B9E598C0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01AB7A-D2F6-8E5D-65A7-AA2B22D77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008A9-5681-37EC-2A19-E4003B62ECAC}"/>
              </a:ext>
            </a:extLst>
          </p:cNvPr>
          <p:cNvSpPr>
            <a:spLocks noGrp="1"/>
          </p:cNvSpPr>
          <p:nvPr>
            <p:ph type="dt" sz="half" idx="10"/>
          </p:nvPr>
        </p:nvSpPr>
        <p:spPr/>
        <p:txBody>
          <a:bodyPr/>
          <a:lstStyle/>
          <a:p>
            <a:fld id="{3DCA48F1-894A-3F48-9CCC-4468E6D9EBE7}" type="datetime1">
              <a:rPr lang="en-US" smtClean="0"/>
              <a:t>9/23/24</a:t>
            </a:fld>
            <a:endParaRPr lang="en-US"/>
          </a:p>
        </p:txBody>
      </p:sp>
      <p:sp>
        <p:nvSpPr>
          <p:cNvPr id="5" name="Footer Placeholder 4">
            <a:extLst>
              <a:ext uri="{FF2B5EF4-FFF2-40B4-BE49-F238E27FC236}">
                <a16:creationId xmlns:a16="http://schemas.microsoft.com/office/drawing/2014/main" id="{BCFD910C-D7F5-1045-968E-806D68E2FE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E2FA7-69F0-C278-32F3-59EABD8B119D}"/>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76419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66FB-5B8E-31CC-F5DE-688B02D47B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85CA0-4668-7558-F68D-91BC4CCA39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85527-28CC-58F2-086D-383A680B3F5F}"/>
              </a:ext>
            </a:extLst>
          </p:cNvPr>
          <p:cNvSpPr>
            <a:spLocks noGrp="1"/>
          </p:cNvSpPr>
          <p:nvPr>
            <p:ph type="dt" sz="half" idx="10"/>
          </p:nvPr>
        </p:nvSpPr>
        <p:spPr/>
        <p:txBody>
          <a:bodyPr/>
          <a:lstStyle/>
          <a:p>
            <a:fld id="{96633092-AE8A-D24C-B507-C1CCF2966822}" type="datetime1">
              <a:rPr lang="en-US" smtClean="0"/>
              <a:t>9/23/24</a:t>
            </a:fld>
            <a:endParaRPr lang="en-US"/>
          </a:p>
        </p:txBody>
      </p:sp>
      <p:sp>
        <p:nvSpPr>
          <p:cNvPr id="5" name="Footer Placeholder 4">
            <a:extLst>
              <a:ext uri="{FF2B5EF4-FFF2-40B4-BE49-F238E27FC236}">
                <a16:creationId xmlns:a16="http://schemas.microsoft.com/office/drawing/2014/main" id="{663B5A09-1738-6442-E14B-A553892FD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9287A1-F94E-1911-0F7C-D82D42584B8E}"/>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408247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FD029-45A3-76E0-6FF5-C6AB146BEE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AACCB-E4B7-26E6-0A33-EBF4DD7BE8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29B76C-D234-5B62-0FC7-0A40D13BA047}"/>
              </a:ext>
            </a:extLst>
          </p:cNvPr>
          <p:cNvSpPr>
            <a:spLocks noGrp="1"/>
          </p:cNvSpPr>
          <p:nvPr>
            <p:ph type="dt" sz="half" idx="10"/>
          </p:nvPr>
        </p:nvSpPr>
        <p:spPr/>
        <p:txBody>
          <a:bodyPr/>
          <a:lstStyle/>
          <a:p>
            <a:fld id="{DA25CFA9-40E4-5046-8E6B-768A7746E41F}" type="datetime1">
              <a:rPr lang="en-US" smtClean="0"/>
              <a:t>9/23/24</a:t>
            </a:fld>
            <a:endParaRPr lang="en-US"/>
          </a:p>
        </p:txBody>
      </p:sp>
      <p:sp>
        <p:nvSpPr>
          <p:cNvPr id="5" name="Footer Placeholder 4">
            <a:extLst>
              <a:ext uri="{FF2B5EF4-FFF2-40B4-BE49-F238E27FC236}">
                <a16:creationId xmlns:a16="http://schemas.microsoft.com/office/drawing/2014/main" id="{78816AFB-E929-A50D-4C60-64AA4FCA7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C20993-4DC2-11C1-14CB-399AD318B1D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38636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CAC0-F83B-7E82-3705-BB79230493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E07B3-53C0-EDFF-2061-3C0EB7860A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2EA548-C3F3-65B6-38C3-4C35176D86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0E6109-2B63-C109-7CCC-7673E423C493}"/>
              </a:ext>
            </a:extLst>
          </p:cNvPr>
          <p:cNvSpPr>
            <a:spLocks noGrp="1"/>
          </p:cNvSpPr>
          <p:nvPr>
            <p:ph type="dt" sz="half" idx="10"/>
          </p:nvPr>
        </p:nvSpPr>
        <p:spPr/>
        <p:txBody>
          <a:bodyPr/>
          <a:lstStyle/>
          <a:p>
            <a:fld id="{E4D2853A-5149-F74C-9F33-8A53C151B6D7}" type="datetime1">
              <a:rPr lang="en-US" smtClean="0"/>
              <a:t>9/23/24</a:t>
            </a:fld>
            <a:endParaRPr lang="en-US"/>
          </a:p>
        </p:txBody>
      </p:sp>
      <p:sp>
        <p:nvSpPr>
          <p:cNvPr id="6" name="Footer Placeholder 5">
            <a:extLst>
              <a:ext uri="{FF2B5EF4-FFF2-40B4-BE49-F238E27FC236}">
                <a16:creationId xmlns:a16="http://schemas.microsoft.com/office/drawing/2014/main" id="{7A68EE75-6474-4D05-11C7-8AB84AE981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ABD10-2748-603D-B3FC-BBB201730299}"/>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213883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D4C5-B9A7-566B-0B52-7C709F2495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AD2D83-9D36-BA39-CC06-9469B25B9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27F442-930A-AFB8-8961-E77C517B16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E00AA-98D6-BD94-928A-B59EA4398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AE359-991F-180F-1E0A-B7F23A50B4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DCC4AC-7F4F-0935-C423-048E431FF107}"/>
              </a:ext>
            </a:extLst>
          </p:cNvPr>
          <p:cNvSpPr>
            <a:spLocks noGrp="1"/>
          </p:cNvSpPr>
          <p:nvPr>
            <p:ph type="dt" sz="half" idx="10"/>
          </p:nvPr>
        </p:nvSpPr>
        <p:spPr/>
        <p:txBody>
          <a:bodyPr/>
          <a:lstStyle/>
          <a:p>
            <a:fld id="{135E0EB1-083A-084F-94B9-3F9BEC08DA67}" type="datetime1">
              <a:rPr lang="en-US" smtClean="0"/>
              <a:t>9/23/24</a:t>
            </a:fld>
            <a:endParaRPr lang="en-US"/>
          </a:p>
        </p:txBody>
      </p:sp>
      <p:sp>
        <p:nvSpPr>
          <p:cNvPr id="8" name="Footer Placeholder 7">
            <a:extLst>
              <a:ext uri="{FF2B5EF4-FFF2-40B4-BE49-F238E27FC236}">
                <a16:creationId xmlns:a16="http://schemas.microsoft.com/office/drawing/2014/main" id="{CF8F5B10-2E32-20BA-5A91-669618D3D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4337FB-425D-E896-25D6-0BA58F4F7185}"/>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82002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8BF2-8581-4136-E34B-B214F38EA3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3A5170-6F4A-F269-24C7-A0EB3EBB5CD2}"/>
              </a:ext>
            </a:extLst>
          </p:cNvPr>
          <p:cNvSpPr>
            <a:spLocks noGrp="1"/>
          </p:cNvSpPr>
          <p:nvPr>
            <p:ph type="dt" sz="half" idx="10"/>
          </p:nvPr>
        </p:nvSpPr>
        <p:spPr/>
        <p:txBody>
          <a:bodyPr/>
          <a:lstStyle/>
          <a:p>
            <a:fld id="{6CF876BB-71EA-A141-BC8E-A277969F5526}" type="datetime1">
              <a:rPr lang="en-US" smtClean="0"/>
              <a:t>9/23/24</a:t>
            </a:fld>
            <a:endParaRPr lang="en-US"/>
          </a:p>
        </p:txBody>
      </p:sp>
      <p:sp>
        <p:nvSpPr>
          <p:cNvPr id="4" name="Footer Placeholder 3">
            <a:extLst>
              <a:ext uri="{FF2B5EF4-FFF2-40B4-BE49-F238E27FC236}">
                <a16:creationId xmlns:a16="http://schemas.microsoft.com/office/drawing/2014/main" id="{92278625-A642-79D3-7FCC-55A8BDAD69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D9CAF1-F2AD-1EA5-85A8-C2DB23FCE203}"/>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53710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FA7A17-EDED-68F4-AF71-9974A4B652C5}"/>
              </a:ext>
            </a:extLst>
          </p:cNvPr>
          <p:cNvSpPr>
            <a:spLocks noGrp="1"/>
          </p:cNvSpPr>
          <p:nvPr>
            <p:ph type="dt" sz="half" idx="10"/>
          </p:nvPr>
        </p:nvSpPr>
        <p:spPr/>
        <p:txBody>
          <a:bodyPr/>
          <a:lstStyle/>
          <a:p>
            <a:fld id="{77238245-82FC-7248-8FC8-8C495701DD34}" type="datetime1">
              <a:rPr lang="en-US" smtClean="0"/>
              <a:t>9/23/24</a:t>
            </a:fld>
            <a:endParaRPr lang="en-US"/>
          </a:p>
        </p:txBody>
      </p:sp>
      <p:sp>
        <p:nvSpPr>
          <p:cNvPr id="3" name="Footer Placeholder 2">
            <a:extLst>
              <a:ext uri="{FF2B5EF4-FFF2-40B4-BE49-F238E27FC236}">
                <a16:creationId xmlns:a16="http://schemas.microsoft.com/office/drawing/2014/main" id="{9D688F4D-9647-5CC8-4521-F3C4D33442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838F0D-BDC3-B109-CB42-C70CC75E736F}"/>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71854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33B3-C811-E1AE-EB73-C2202D79A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F7A680-0BE2-693E-8C77-81261AAC94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3EF8D7-D8B4-C945-6535-A77AC16CCB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D4A773-7DA5-52CE-1C1A-0B3E8D19E1DE}"/>
              </a:ext>
            </a:extLst>
          </p:cNvPr>
          <p:cNvSpPr>
            <a:spLocks noGrp="1"/>
          </p:cNvSpPr>
          <p:nvPr>
            <p:ph type="dt" sz="half" idx="10"/>
          </p:nvPr>
        </p:nvSpPr>
        <p:spPr/>
        <p:txBody>
          <a:bodyPr/>
          <a:lstStyle/>
          <a:p>
            <a:fld id="{4AC14116-E235-2544-8F1C-BCB3F7059EE2}" type="datetime1">
              <a:rPr lang="en-US" smtClean="0"/>
              <a:t>9/23/24</a:t>
            </a:fld>
            <a:endParaRPr lang="en-US"/>
          </a:p>
        </p:txBody>
      </p:sp>
      <p:sp>
        <p:nvSpPr>
          <p:cNvPr id="6" name="Footer Placeholder 5">
            <a:extLst>
              <a:ext uri="{FF2B5EF4-FFF2-40B4-BE49-F238E27FC236}">
                <a16:creationId xmlns:a16="http://schemas.microsoft.com/office/drawing/2014/main" id="{43B0E115-8151-E58E-68B6-9A24EC1A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2498C6-223E-EED9-E7D9-0E2DF15BD7E2}"/>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115037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60A89-338D-D551-A064-C947CE8FD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C946A1-3E57-114A-1A37-B3279893F2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7AC885-5BFD-A731-FDCA-9FC3D94CA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A9590-70BB-8FCB-0522-CB56D0E37375}"/>
              </a:ext>
            </a:extLst>
          </p:cNvPr>
          <p:cNvSpPr>
            <a:spLocks noGrp="1"/>
          </p:cNvSpPr>
          <p:nvPr>
            <p:ph type="dt" sz="half" idx="10"/>
          </p:nvPr>
        </p:nvSpPr>
        <p:spPr/>
        <p:txBody>
          <a:bodyPr/>
          <a:lstStyle/>
          <a:p>
            <a:fld id="{07CF2992-F5CD-EA4E-90B0-5F66A8CF18F8}" type="datetime1">
              <a:rPr lang="en-US" smtClean="0"/>
              <a:t>9/23/24</a:t>
            </a:fld>
            <a:endParaRPr lang="en-US"/>
          </a:p>
        </p:txBody>
      </p:sp>
      <p:sp>
        <p:nvSpPr>
          <p:cNvPr id="6" name="Footer Placeholder 5">
            <a:extLst>
              <a:ext uri="{FF2B5EF4-FFF2-40B4-BE49-F238E27FC236}">
                <a16:creationId xmlns:a16="http://schemas.microsoft.com/office/drawing/2014/main" id="{9F6CBE04-2473-8E87-4138-EAC2A816F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BACBAE-2D59-3866-1F0B-A82A738FC396}"/>
              </a:ext>
            </a:extLst>
          </p:cNvPr>
          <p:cNvSpPr>
            <a:spLocks noGrp="1"/>
          </p:cNvSpPr>
          <p:nvPr>
            <p:ph type="sldNum" sz="quarter" idx="12"/>
          </p:nvPr>
        </p:nvSpPr>
        <p:spPr/>
        <p:txBody>
          <a:bodyPr/>
          <a:lstStyle/>
          <a:p>
            <a:fld id="{E3BA4553-FA8E-2441-8109-D32DDCF7B537}" type="slidenum">
              <a:rPr lang="en-US" smtClean="0"/>
              <a:t>‹#›</a:t>
            </a:fld>
            <a:endParaRPr lang="en-US"/>
          </a:p>
        </p:txBody>
      </p:sp>
    </p:spTree>
    <p:extLst>
      <p:ext uri="{BB962C8B-B14F-4D97-AF65-F5344CB8AC3E}">
        <p14:creationId xmlns:p14="http://schemas.microsoft.com/office/powerpoint/2010/main" val="322699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EB7F6-2939-2231-44DB-DF8BE67CD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DD2692-83FB-D62A-3D94-C684902AF0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769302-F1D9-24E6-1A7F-97E88256C0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2A031-B135-414B-AD8A-376ACCB0C035}" type="datetime1">
              <a:rPr lang="en-US" smtClean="0"/>
              <a:t>9/23/24</a:t>
            </a:fld>
            <a:endParaRPr lang="en-US"/>
          </a:p>
        </p:txBody>
      </p:sp>
      <p:sp>
        <p:nvSpPr>
          <p:cNvPr id="5" name="Footer Placeholder 4">
            <a:extLst>
              <a:ext uri="{FF2B5EF4-FFF2-40B4-BE49-F238E27FC236}">
                <a16:creationId xmlns:a16="http://schemas.microsoft.com/office/drawing/2014/main" id="{8B0DBA06-5143-0EFE-BFEE-DE5CD4724B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F742C8-12FD-CF24-F3F0-CC25F1827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A4553-FA8E-2441-8109-D32DDCF7B537}" type="slidenum">
              <a:rPr lang="en-US" smtClean="0"/>
              <a:t>‹#›</a:t>
            </a:fld>
            <a:endParaRPr lang="en-US"/>
          </a:p>
        </p:txBody>
      </p:sp>
    </p:spTree>
    <p:extLst>
      <p:ext uri="{BB962C8B-B14F-4D97-AF65-F5344CB8AC3E}">
        <p14:creationId xmlns:p14="http://schemas.microsoft.com/office/powerpoint/2010/main" val="12712898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sprey Distributed Control Systems">
            <a:extLst>
              <a:ext uri="{FF2B5EF4-FFF2-40B4-BE49-F238E27FC236}">
                <a16:creationId xmlns:a16="http://schemas.microsoft.com/office/drawing/2014/main" id="{48DD570D-8260-3409-7A39-C04B5C243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2398" y="0"/>
            <a:ext cx="3139601" cy="31396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sprey Distributed Control Systems">
            <a:extLst>
              <a:ext uri="{FF2B5EF4-FFF2-40B4-BE49-F238E27FC236}">
                <a16:creationId xmlns:a16="http://schemas.microsoft.com/office/drawing/2014/main" id="{C1669FA2-75A4-5664-1E56-A54C74F7E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 y="-31967"/>
            <a:ext cx="9061624" cy="3171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0660D5-0EE8-BA71-78A6-3D0175BB3448}"/>
              </a:ext>
            </a:extLst>
          </p:cNvPr>
          <p:cNvSpPr>
            <a:spLocks noGrp="1"/>
          </p:cNvSpPr>
          <p:nvPr>
            <p:ph type="ctrTitle"/>
          </p:nvPr>
        </p:nvSpPr>
        <p:spPr>
          <a:xfrm>
            <a:off x="3049" y="3227630"/>
            <a:ext cx="11347702" cy="1402935"/>
          </a:xfrm>
        </p:spPr>
        <p:txBody>
          <a:bodyPr anchor="b">
            <a:normAutofit/>
          </a:bodyPr>
          <a:lstStyle/>
          <a:p>
            <a:pPr algn="l"/>
            <a:r>
              <a:rPr lang="en-US" sz="4800" dirty="0"/>
              <a:t>Machine Learning </a:t>
            </a:r>
            <a:r>
              <a:rPr lang="en-US" sz="4800" b="1" dirty="0"/>
              <a:t>Data Platform Overview</a:t>
            </a:r>
          </a:p>
        </p:txBody>
      </p:sp>
      <p:sp>
        <p:nvSpPr>
          <p:cNvPr id="9" name="Slide Number Placeholder 8">
            <a:extLst>
              <a:ext uri="{FF2B5EF4-FFF2-40B4-BE49-F238E27FC236}">
                <a16:creationId xmlns:a16="http://schemas.microsoft.com/office/drawing/2014/main" id="{B95C1569-7BBD-5FAF-A874-2175764A1C3C}"/>
              </a:ext>
            </a:extLst>
          </p:cNvPr>
          <p:cNvSpPr>
            <a:spLocks noGrp="1"/>
          </p:cNvSpPr>
          <p:nvPr>
            <p:ph type="sldNum" sz="quarter" idx="12"/>
          </p:nvPr>
        </p:nvSpPr>
        <p:spPr/>
        <p:txBody>
          <a:bodyPr/>
          <a:lstStyle/>
          <a:p>
            <a:fld id="{E3BA4553-FA8E-2441-8109-D32DDCF7B537}" type="slidenum">
              <a:rPr lang="en-US" smtClean="0"/>
              <a:t>1</a:t>
            </a:fld>
            <a:endParaRPr lang="en-US" dirty="0"/>
          </a:p>
        </p:txBody>
      </p:sp>
      <p:sp>
        <p:nvSpPr>
          <p:cNvPr id="11" name="TextBox 10">
            <a:extLst>
              <a:ext uri="{FF2B5EF4-FFF2-40B4-BE49-F238E27FC236}">
                <a16:creationId xmlns:a16="http://schemas.microsoft.com/office/drawing/2014/main" id="{4878473B-97FA-8F07-B572-C3177C0F6645}"/>
              </a:ext>
            </a:extLst>
          </p:cNvPr>
          <p:cNvSpPr txBox="1"/>
          <p:nvPr/>
        </p:nvSpPr>
        <p:spPr>
          <a:xfrm>
            <a:off x="9052398" y="5076092"/>
            <a:ext cx="2045753" cy="923330"/>
          </a:xfrm>
          <a:prstGeom prst="rect">
            <a:avLst/>
          </a:prstGeom>
          <a:noFill/>
        </p:spPr>
        <p:txBody>
          <a:bodyPr wrap="none" rtlCol="0">
            <a:spAutoFit/>
          </a:bodyPr>
          <a:lstStyle/>
          <a:p>
            <a:r>
              <a:rPr lang="en-US" dirty="0"/>
              <a:t>Christopher K. Allen</a:t>
            </a:r>
          </a:p>
          <a:p>
            <a:r>
              <a:rPr lang="en-US" dirty="0"/>
              <a:t>Craig McChesney</a:t>
            </a:r>
          </a:p>
          <a:p>
            <a:r>
              <a:rPr lang="en-US" dirty="0"/>
              <a:t>Mitch </a:t>
            </a:r>
            <a:r>
              <a:rPr lang="en-US" dirty="0" err="1"/>
              <a:t>Frauenheim</a:t>
            </a:r>
            <a:endParaRPr lang="en-US" dirty="0"/>
          </a:p>
        </p:txBody>
      </p:sp>
    </p:spTree>
    <p:extLst>
      <p:ext uri="{BB962C8B-B14F-4D97-AF65-F5344CB8AC3E}">
        <p14:creationId xmlns:p14="http://schemas.microsoft.com/office/powerpoint/2010/main" val="3043697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762000" y="1138266"/>
            <a:ext cx="5791199" cy="973926"/>
          </a:xfrm>
        </p:spPr>
        <p:txBody>
          <a:bodyPr anchor="t">
            <a:normAutofit/>
          </a:bodyPr>
          <a:lstStyle/>
          <a:p>
            <a:r>
              <a:rPr lang="en-US" sz="3200" dirty="0"/>
              <a:t>MLDP Elements</a:t>
            </a:r>
            <a:br>
              <a:rPr lang="en-US" sz="3200" dirty="0"/>
            </a:br>
            <a:r>
              <a:rPr lang="en-US" sz="2400" dirty="0"/>
              <a:t>Data Archive</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99608" y="2486611"/>
            <a:ext cx="5953592" cy="3845626"/>
          </a:xfrm>
        </p:spPr>
        <p:txBody>
          <a:bodyPr>
            <a:normAutofit/>
          </a:bodyPr>
          <a:lstStyle/>
          <a:p>
            <a:pPr marL="0" indent="0">
              <a:buNone/>
            </a:pPr>
            <a:r>
              <a:rPr lang="en-US" sz="1400" b="1" dirty="0"/>
              <a:t>The Core Services manage the Data Archive, which contains the following information:</a:t>
            </a:r>
            <a:endParaRPr lang="en-US" sz="1400" dirty="0"/>
          </a:p>
          <a:p>
            <a:r>
              <a:rPr lang="en-US" sz="1400" dirty="0"/>
              <a:t>Heterogenous, correlated, time-series device data.</a:t>
            </a:r>
          </a:p>
          <a:p>
            <a:r>
              <a:rPr lang="en-US" sz="1400" dirty="0"/>
              <a:t>Metadata describing characteristics of time-series data and its sources. </a:t>
            </a:r>
          </a:p>
          <a:p>
            <a:r>
              <a:rPr lang="en-US" sz="1400" dirty="0"/>
              <a:t>Annotations (notes, relations, calculations) made to datasets in the archive.</a:t>
            </a:r>
          </a:p>
          <a:p>
            <a:r>
              <a:rPr lang="en-US" sz="1400" dirty="0"/>
              <a:t>Provenance and relationships between datasets.</a:t>
            </a:r>
          </a:p>
          <a:p>
            <a:r>
              <a:rPr lang="en-US" sz="1400" dirty="0"/>
              <a:t>Status information used in monitoring to determine disposition of ingestion requests handled asynchronously.</a:t>
            </a:r>
          </a:p>
          <a:p>
            <a:endParaRPr lang="en-US" sz="1400" dirty="0"/>
          </a:p>
          <a:p>
            <a:pPr marL="0" indent="0">
              <a:buNone/>
            </a:pPr>
            <a:r>
              <a:rPr lang="en-US" sz="1400" b="1" i="1" dirty="0"/>
              <a:t>This information is maintained as document collections in MongoDB.</a:t>
            </a:r>
            <a:endParaRPr lang="en-US" sz="1400" i="1" dirty="0"/>
          </a:p>
        </p:txBody>
      </p:sp>
      <p:sp>
        <p:nvSpPr>
          <p:cNvPr id="19" name="Rectangle 18">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omputer&#10;&#10;Description automatically generated">
            <a:extLst>
              <a:ext uri="{FF2B5EF4-FFF2-40B4-BE49-F238E27FC236}">
                <a16:creationId xmlns:a16="http://schemas.microsoft.com/office/drawing/2014/main" id="{AAF28BC7-9F43-494F-4818-8C53A9C318AC}"/>
              </a:ext>
            </a:extLst>
          </p:cNvPr>
          <p:cNvPicPr>
            <a:picLocks noChangeAspect="1"/>
          </p:cNvPicPr>
          <p:nvPr/>
        </p:nvPicPr>
        <p:blipFill>
          <a:blip r:embed="rId2"/>
          <a:stretch>
            <a:fillRect/>
          </a:stretch>
        </p:blipFill>
        <p:spPr>
          <a:xfrm>
            <a:off x="7813108" y="263255"/>
            <a:ext cx="4014132" cy="6105140"/>
          </a:xfrm>
          <a:prstGeom prst="rect">
            <a:avLst/>
          </a:prstGeom>
        </p:spPr>
      </p:pic>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10</a:t>
            </a:fld>
            <a:endParaRPr lang="en-US"/>
          </a:p>
        </p:txBody>
      </p:sp>
      <p:sp>
        <p:nvSpPr>
          <p:cNvPr id="11" name="TextBox 10">
            <a:extLst>
              <a:ext uri="{FF2B5EF4-FFF2-40B4-BE49-F238E27FC236}">
                <a16:creationId xmlns:a16="http://schemas.microsoft.com/office/drawing/2014/main" id="{A07F2E4A-8B90-8C43-0739-DB0236AC38E1}"/>
              </a:ext>
            </a:extLst>
          </p:cNvPr>
          <p:cNvSpPr txBox="1"/>
          <p:nvPr/>
        </p:nvSpPr>
        <p:spPr>
          <a:xfrm>
            <a:off x="1663908" y="5981075"/>
            <a:ext cx="184731" cy="369332"/>
          </a:xfrm>
          <a:prstGeom prst="rect">
            <a:avLst/>
          </a:prstGeom>
          <a:noFill/>
        </p:spPr>
        <p:txBody>
          <a:bodyPr wrap="none" rtlCol="0">
            <a:spAutoFit/>
          </a:bodyPr>
          <a:lstStyle/>
          <a:p>
            <a:endParaRPr lang="en-US" dirty="0"/>
          </a:p>
        </p:txBody>
      </p:sp>
      <p:pic>
        <p:nvPicPr>
          <p:cNvPr id="15" name="Picture 14" descr="A pink diamond with black text&#10;&#10;Description automatically generated">
            <a:extLst>
              <a:ext uri="{FF2B5EF4-FFF2-40B4-BE49-F238E27FC236}">
                <a16:creationId xmlns:a16="http://schemas.microsoft.com/office/drawing/2014/main" id="{403E2F48-389F-EBFE-C394-6919750CE2B6}"/>
              </a:ext>
            </a:extLst>
          </p:cNvPr>
          <p:cNvPicPr>
            <a:picLocks noChangeAspect="1"/>
          </p:cNvPicPr>
          <p:nvPr/>
        </p:nvPicPr>
        <p:blipFill>
          <a:blip r:embed="rId3"/>
          <a:stretch>
            <a:fillRect/>
          </a:stretch>
        </p:blipFill>
        <p:spPr>
          <a:xfrm>
            <a:off x="5264046" y="406981"/>
            <a:ext cx="1663908" cy="928330"/>
          </a:xfrm>
          <a:prstGeom prst="rect">
            <a:avLst/>
          </a:prstGeom>
        </p:spPr>
      </p:pic>
    </p:spTree>
    <p:extLst>
      <p:ext uri="{BB962C8B-B14F-4D97-AF65-F5344CB8AC3E}">
        <p14:creationId xmlns:p14="http://schemas.microsoft.com/office/powerpoint/2010/main" val="1692311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426917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60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4" y="154813"/>
            <a:ext cx="5242847" cy="1407445"/>
          </a:xfrm>
        </p:spPr>
        <p:txBody>
          <a:bodyPr anchor="b">
            <a:normAutofit/>
          </a:bodyPr>
          <a:lstStyle/>
          <a:p>
            <a:r>
              <a:rPr lang="en-US" sz="5400" dirty="0"/>
              <a:t>MLDP Elements</a:t>
            </a:r>
            <a:br>
              <a:rPr lang="en-US" sz="5400" dirty="0"/>
            </a:br>
            <a:r>
              <a:rPr lang="en-US" sz="2700" dirty="0"/>
              <a:t>Core Services – MLDP Service Model</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12</a:t>
            </a:fld>
            <a:endParaRPr lang="en-US"/>
          </a:p>
        </p:txBody>
      </p:sp>
      <p:grpSp>
        <p:nvGrpSpPr>
          <p:cNvPr id="7" name="Group 6">
            <a:extLst>
              <a:ext uri="{FF2B5EF4-FFF2-40B4-BE49-F238E27FC236}">
                <a16:creationId xmlns:a16="http://schemas.microsoft.com/office/drawing/2014/main" id="{071E9EE2-51E3-B9CB-7081-C4C20C16A3AB}"/>
              </a:ext>
            </a:extLst>
          </p:cNvPr>
          <p:cNvGrpSpPr/>
          <p:nvPr/>
        </p:nvGrpSpPr>
        <p:grpSpPr>
          <a:xfrm>
            <a:off x="6367676" y="1223838"/>
            <a:ext cx="5645648" cy="5279580"/>
            <a:chOff x="6543304" y="1017229"/>
            <a:chExt cx="5645648" cy="5279580"/>
          </a:xfrm>
        </p:grpSpPr>
        <p:pic>
          <p:nvPicPr>
            <p:cNvPr id="5" name="Picture 4">
              <a:extLst>
                <a:ext uri="{FF2B5EF4-FFF2-40B4-BE49-F238E27FC236}">
                  <a16:creationId xmlns:a16="http://schemas.microsoft.com/office/drawing/2014/main" id="{D4D7092E-933C-A10A-2BD1-33317F499492}"/>
                </a:ext>
              </a:extLst>
            </p:cNvPr>
            <p:cNvPicPr>
              <a:picLocks noChangeAspect="1"/>
            </p:cNvPicPr>
            <p:nvPr/>
          </p:nvPicPr>
          <p:blipFill>
            <a:blip r:embed="rId2"/>
            <a:srcRect/>
            <a:stretch/>
          </p:blipFill>
          <p:spPr>
            <a:xfrm>
              <a:off x="6543304" y="1017229"/>
              <a:ext cx="5645648" cy="5174211"/>
            </a:xfrm>
            <a:prstGeom prst="rect">
              <a:avLst/>
            </a:prstGeom>
          </p:spPr>
        </p:pic>
        <p:sp>
          <p:nvSpPr>
            <p:cNvPr id="10" name="TextBox 9">
              <a:extLst>
                <a:ext uri="{FF2B5EF4-FFF2-40B4-BE49-F238E27FC236}">
                  <a16:creationId xmlns:a16="http://schemas.microsoft.com/office/drawing/2014/main" id="{7BB09185-A95D-5D7E-F596-0A7F61783142}"/>
                </a:ext>
              </a:extLst>
            </p:cNvPr>
            <p:cNvSpPr txBox="1"/>
            <p:nvPr/>
          </p:nvSpPr>
          <p:spPr>
            <a:xfrm>
              <a:off x="8640102" y="5927477"/>
              <a:ext cx="2469843" cy="369332"/>
            </a:xfrm>
            <a:prstGeom prst="rect">
              <a:avLst/>
            </a:prstGeom>
            <a:noFill/>
          </p:spPr>
          <p:txBody>
            <a:bodyPr wrap="none" rtlCol="0">
              <a:spAutoFit/>
            </a:bodyPr>
            <a:lstStyle/>
            <a:p>
              <a:r>
                <a:rPr lang="en-US" dirty="0"/>
                <a:t>Data Platform Use Cases</a:t>
              </a:r>
            </a:p>
          </p:txBody>
        </p:sp>
      </p:gr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2803529"/>
            <a:ext cx="6364628" cy="3899658"/>
          </a:xfrm>
        </p:spPr>
        <p:txBody>
          <a:bodyPr>
            <a:normAutofit/>
          </a:bodyPr>
          <a:lstStyle/>
          <a:p>
            <a:r>
              <a:rPr lang="en-US" sz="2200" dirty="0"/>
              <a:t>The Core Services manage the Data Archive and are the primary interaction point for Provider and Consumer clients.</a:t>
            </a:r>
          </a:p>
          <a:p>
            <a:r>
              <a:rPr lang="en-US" sz="2200" dirty="0"/>
              <a:t>There are 3 MLDP services each providing an API covering a subset of the system use cases:</a:t>
            </a:r>
          </a:p>
          <a:p>
            <a:pPr lvl="1"/>
            <a:r>
              <a:rPr lang="en-US" sz="1800" b="1" dirty="0"/>
              <a:t>Ingestion Service </a:t>
            </a:r>
            <a:r>
              <a:rPr lang="en-US" sz="1800" dirty="0"/>
              <a:t>is the focal point for capturing data to the Archive.</a:t>
            </a:r>
          </a:p>
          <a:p>
            <a:pPr lvl="1"/>
            <a:r>
              <a:rPr lang="en-US" sz="1800" b="1" dirty="0"/>
              <a:t>Query Service</a:t>
            </a:r>
            <a:r>
              <a:rPr lang="en-US" sz="1800" dirty="0"/>
              <a:t> is the focal point for retrieving and processing time-series data and metadata from the Archive.</a:t>
            </a:r>
          </a:p>
          <a:p>
            <a:pPr lvl="1"/>
            <a:r>
              <a:rPr lang="en-US" sz="1800" b="1" dirty="0"/>
              <a:t>Annotation Service </a:t>
            </a:r>
            <a:r>
              <a:rPr lang="en-US" sz="1800" dirty="0"/>
              <a:t>is the focal point for supplying ”value added” information to the Archive in the form of annotations.</a:t>
            </a:r>
          </a:p>
          <a:p>
            <a:pPr lvl="1"/>
            <a:endParaRPr lang="en-US" sz="1800" dirty="0"/>
          </a:p>
        </p:txBody>
      </p:sp>
      <p:pic>
        <p:nvPicPr>
          <p:cNvPr id="6" name="Picture 5" descr="A blue and white diamond with black text&#10;&#10;Description automatically generated">
            <a:extLst>
              <a:ext uri="{FF2B5EF4-FFF2-40B4-BE49-F238E27FC236}">
                <a16:creationId xmlns:a16="http://schemas.microsoft.com/office/drawing/2014/main" id="{EDF96167-AF42-6230-4BBD-ED3EB88DC82E}"/>
              </a:ext>
            </a:extLst>
          </p:cNvPr>
          <p:cNvPicPr>
            <a:picLocks noChangeAspect="1"/>
          </p:cNvPicPr>
          <p:nvPr/>
        </p:nvPicPr>
        <p:blipFill>
          <a:blip r:embed="rId3"/>
          <a:stretch>
            <a:fillRect/>
          </a:stretch>
        </p:blipFill>
        <p:spPr>
          <a:xfrm>
            <a:off x="9957643" y="136525"/>
            <a:ext cx="1698171" cy="950339"/>
          </a:xfrm>
          <a:prstGeom prst="rect">
            <a:avLst/>
          </a:prstGeom>
        </p:spPr>
      </p:pic>
    </p:spTree>
    <p:extLst>
      <p:ext uri="{BB962C8B-B14F-4D97-AF65-F5344CB8AC3E}">
        <p14:creationId xmlns:p14="http://schemas.microsoft.com/office/powerpoint/2010/main" val="658983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565328" y="1467882"/>
            <a:ext cx="7037641" cy="3338202"/>
          </a:xfrm>
        </p:spPr>
        <p:txBody>
          <a:bodyPr anchor="ctr">
            <a:normAutofit lnSpcReduction="10000"/>
          </a:bodyPr>
          <a:lstStyle/>
          <a:p>
            <a:r>
              <a:rPr lang="en-US" sz="2000" dirty="0"/>
              <a:t>The Ingestion Service provides APIs for registering data providers, ingesting data, and querying the status of ingestion requests.</a:t>
            </a:r>
          </a:p>
          <a:p>
            <a:r>
              <a:rPr lang="en-US" sz="2000" dirty="0"/>
              <a:t>Processing is asynchronous to maximize performance.</a:t>
            </a:r>
          </a:p>
          <a:p>
            <a:r>
              <a:rPr lang="en-US" sz="2000" dirty="0"/>
              <a:t>Writes time-series data “buckets” to MongoDB, each containing a vector of data values for a single PV over a time range.</a:t>
            </a:r>
          </a:p>
          <a:p>
            <a:r>
              <a:rPr lang="en-US" sz="2000" dirty="0"/>
              <a:t>Buckets store data values using serialized Protocol Buffer format.</a:t>
            </a:r>
          </a:p>
          <a:p>
            <a:r>
              <a:rPr lang="en-US" sz="2000" dirty="0"/>
              <a:t>Bucket time range is specified via start time, sample period, and number of samples (or explicit list of timestamps).</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13</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430617" y="5261373"/>
            <a:ext cx="10923183" cy="830997"/>
          </a:xfrm>
          <a:prstGeom prst="rect">
            <a:avLst/>
          </a:prstGeom>
          <a:solidFill>
            <a:schemeClr val="tx1"/>
          </a:solidFill>
        </p:spPr>
        <p:txBody>
          <a:bodyPr wrap="none" rtlCol="0">
            <a:spAutoFit/>
          </a:bodyPr>
          <a:lstStyle/>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RegisterProviderRequest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RegisterProviderResponse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ingestDataStream</a:t>
            </a:r>
            <a:r>
              <a:rPr lang="en-US" sz="1600" dirty="0">
                <a:solidFill>
                  <a:srgbClr val="00B050"/>
                </a:solidFill>
                <a:highlight>
                  <a:srgbClr val="000000"/>
                </a:highlight>
                <a:latin typeface="Courier" pitchFamily="2" charset="0"/>
              </a:rPr>
              <a:t> (stream </a:t>
            </a:r>
            <a:r>
              <a:rPr lang="en-US" sz="1600" dirty="0" err="1">
                <a:solidFill>
                  <a:srgbClr val="00B050"/>
                </a:solidFill>
                <a:highlight>
                  <a:srgbClr val="000000"/>
                </a:highlight>
                <a:latin typeface="Courier" pitchFamily="2" charset="0"/>
              </a:rPr>
              <a:t>IngestDataRequest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IngestDataStreamResponse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a:p>
            <a:r>
              <a:rPr lang="en-US" sz="1600" dirty="0" err="1">
                <a:solidFill>
                  <a:srgbClr val="00B050"/>
                </a:solidFill>
                <a:highlight>
                  <a:srgbClr val="000000"/>
                </a:highlight>
                <a:latin typeface="Courier" pitchFamily="2" charset="0"/>
              </a:rPr>
              <a:t>rpc</a:t>
            </a:r>
            <a:r>
              <a:rPr lang="en-US" sz="1600" dirty="0">
                <a:solidFill>
                  <a:srgbClr val="00B050"/>
                </a:solidFill>
                <a:highlight>
                  <a:srgbClr val="000000"/>
                </a:highlight>
                <a:latin typeface="Courier" pitchFamily="2" charset="0"/>
              </a:rPr>
              <a:t> </a:t>
            </a:r>
            <a:r>
              <a:rPr lang="en-US" sz="1600" dirty="0" err="1">
                <a:solidFill>
                  <a:srgbClr val="00B050"/>
                </a:solidFill>
                <a:highlight>
                  <a:srgbClr val="000000"/>
                </a:highlight>
                <a:latin typeface="Courier" pitchFamily="2" charset="0"/>
              </a:rPr>
              <a:t>queryRequestStatus</a:t>
            </a:r>
            <a:r>
              <a:rPr lang="en-US" sz="1600" dirty="0">
                <a:solidFill>
                  <a:srgbClr val="00B050"/>
                </a:solidFill>
                <a:highlight>
                  <a:srgbClr val="000000"/>
                </a:highlight>
                <a:latin typeface="Courier" pitchFamily="2" charset="0"/>
              </a:rPr>
              <a:t>(</a:t>
            </a:r>
            <a:r>
              <a:rPr lang="en-US" sz="1600" dirty="0" err="1">
                <a:solidFill>
                  <a:srgbClr val="00B050"/>
                </a:solidFill>
                <a:highlight>
                  <a:srgbClr val="000000"/>
                </a:highlight>
                <a:latin typeface="Courier" pitchFamily="2" charset="0"/>
              </a:rPr>
              <a:t>QueryRequestStatusRequest</a:t>
            </a:r>
            <a:r>
              <a:rPr lang="en-US" sz="1600" dirty="0">
                <a:solidFill>
                  <a:srgbClr val="00B050"/>
                </a:solidFill>
                <a:highlight>
                  <a:srgbClr val="000000"/>
                </a:highlight>
                <a:latin typeface="Courier" pitchFamily="2" charset="0"/>
              </a:rPr>
              <a:t>) returns (</a:t>
            </a:r>
            <a:r>
              <a:rPr lang="en-US" sz="1600" dirty="0" err="1">
                <a:solidFill>
                  <a:srgbClr val="00B050"/>
                </a:solidFill>
                <a:highlight>
                  <a:srgbClr val="000000"/>
                </a:highlight>
                <a:latin typeface="Courier" pitchFamily="2" charset="0"/>
              </a:rPr>
              <a:t>QueryRequestStatusResponse</a:t>
            </a:r>
            <a:r>
              <a:rPr lang="en-US" sz="1600" dirty="0">
                <a:solidFill>
                  <a:srgbClr val="00B050"/>
                </a:solidFill>
                <a:highlight>
                  <a:srgbClr val="000000"/>
                </a:highlight>
                <a:latin typeface="Courier" pitchFamily="2" charset="0"/>
              </a:rPr>
              <a:t>)</a:t>
            </a:r>
            <a:r>
              <a:rPr lang="en-US" sz="1600" b="1" dirty="0">
                <a:solidFill>
                  <a:srgbClr val="00B050"/>
                </a:solidFill>
                <a:highlight>
                  <a:srgbClr val="000000"/>
                </a:highlight>
                <a:latin typeface="Courier" pitchFamily="2" charset="0"/>
              </a:rPr>
              <a:t>;</a:t>
            </a:r>
            <a:endParaRPr lang="en-US" sz="16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E650ED47-6D56-2084-F674-8F93C269BC62}"/>
              </a:ext>
            </a:extLst>
          </p:cNvPr>
          <p:cNvSpPr txBox="1"/>
          <p:nvPr/>
        </p:nvSpPr>
        <p:spPr>
          <a:xfrm>
            <a:off x="430617" y="4892041"/>
            <a:ext cx="3807035" cy="369332"/>
          </a:xfrm>
          <a:prstGeom prst="rect">
            <a:avLst/>
          </a:prstGeom>
          <a:noFill/>
        </p:spPr>
        <p:txBody>
          <a:bodyPr wrap="square" rtlCol="0">
            <a:spAutoFit/>
          </a:bodyPr>
          <a:lstStyle/>
          <a:p>
            <a:r>
              <a:rPr lang="en-US" b="1" i="1" dirty="0"/>
              <a:t>Sample Ingestion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A663EF91-70C1-422E-E92F-4F3801912EB9}"/>
              </a:ext>
            </a:extLst>
          </p:cNvPr>
          <p:cNvPicPr>
            <a:picLocks noChangeAspect="1"/>
          </p:cNvPicPr>
          <p:nvPr/>
        </p:nvPicPr>
        <p:blipFill>
          <a:blip r:embed="rId2"/>
          <a:stretch>
            <a:fillRect/>
          </a:stretch>
        </p:blipFill>
        <p:spPr>
          <a:xfrm>
            <a:off x="9904798" y="219393"/>
            <a:ext cx="1698171" cy="950339"/>
          </a:xfrm>
          <a:prstGeom prst="rect">
            <a:avLst/>
          </a:prstGeom>
        </p:spPr>
      </p:pic>
    </p:spTree>
    <p:extLst>
      <p:ext uri="{BB962C8B-B14F-4D97-AF65-F5344CB8AC3E}">
        <p14:creationId xmlns:p14="http://schemas.microsoft.com/office/powerpoint/2010/main" val="3119824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Query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4634250" y="644525"/>
            <a:ext cx="7037641" cy="3338202"/>
          </a:xfrm>
        </p:spPr>
        <p:txBody>
          <a:bodyPr anchor="ctr">
            <a:normAutofit/>
          </a:bodyPr>
          <a:lstStyle/>
          <a:p>
            <a:r>
              <a:rPr lang="en-US" sz="1800" dirty="0"/>
              <a:t>The Query Service provides APIs for:</a:t>
            </a:r>
          </a:p>
          <a:p>
            <a:pPr lvl="1"/>
            <a:r>
              <a:rPr lang="en-US" sz="1400" dirty="0"/>
              <a:t>retrieving PV time-series data in bucketed or tabular format.</a:t>
            </a:r>
          </a:p>
          <a:p>
            <a:pPr lvl="1"/>
            <a:r>
              <a:rPr lang="en-US" sz="1400" dirty="0"/>
              <a:t>querying metadata about PV data sources and characteristics of time-series data.</a:t>
            </a:r>
          </a:p>
          <a:p>
            <a:r>
              <a:rPr lang="en-US" sz="1800" dirty="0"/>
              <a:t>Bucketed time-series data query response format contains data buckets matching query’s PV and time range criteria.</a:t>
            </a:r>
          </a:p>
          <a:p>
            <a:pPr lvl="1"/>
            <a:r>
              <a:rPr lang="en-US" sz="1400" dirty="0"/>
              <a:t>Each bucket contains a data vector for the specified PV over a specific time range.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14</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4414921"/>
            <a:ext cx="11418510" cy="1015663"/>
          </a:xfrm>
          <a:prstGeom prst="rect">
            <a:avLst/>
          </a:prstGeom>
          <a:solidFill>
            <a:schemeClr val="tx1"/>
          </a:solidFill>
        </p:spPr>
        <p:txBody>
          <a:bodyPr wrap="none" rtlCol="0">
            <a:spAutoFit/>
          </a:bodyPr>
          <a:lstStyle/>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queryDataStream</a:t>
            </a:r>
            <a:r>
              <a:rPr lang="en-US" sz="2000" dirty="0">
                <a:solidFill>
                  <a:srgbClr val="00B050"/>
                </a:solidFill>
                <a:latin typeface="Courier" pitchFamily="2" charset="0"/>
              </a:rPr>
              <a:t>(</a:t>
            </a:r>
            <a:r>
              <a:rPr lang="en-US" sz="2000" dirty="0" err="1">
                <a:solidFill>
                  <a:srgbClr val="00B050"/>
                </a:solidFill>
                <a:latin typeface="Courier" pitchFamily="2" charset="0"/>
              </a:rPr>
              <a:t>QueryDataRequest</a:t>
            </a:r>
            <a:r>
              <a:rPr lang="en-US" sz="2000" dirty="0">
                <a:solidFill>
                  <a:srgbClr val="00B050"/>
                </a:solidFill>
                <a:latin typeface="Courier" pitchFamily="2" charset="0"/>
              </a:rPr>
              <a:t>) returns (stream </a:t>
            </a:r>
            <a:r>
              <a:rPr lang="en-US" sz="2000" dirty="0" err="1">
                <a:solidFill>
                  <a:srgbClr val="00B050"/>
                </a:solidFill>
                <a:latin typeface="Courier" pitchFamily="2" charset="0"/>
              </a:rPr>
              <a:t>QueryDataResponse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queryTable</a:t>
            </a:r>
            <a:r>
              <a:rPr lang="en-US" sz="2000" dirty="0">
                <a:solidFill>
                  <a:srgbClr val="00B050"/>
                </a:solidFill>
                <a:latin typeface="Courier" pitchFamily="2" charset="0"/>
              </a:rPr>
              <a:t>(</a:t>
            </a:r>
            <a:r>
              <a:rPr lang="en-US" sz="2000" dirty="0" err="1">
                <a:solidFill>
                  <a:srgbClr val="00B050"/>
                </a:solidFill>
                <a:latin typeface="Courier" pitchFamily="2" charset="0"/>
              </a:rPr>
              <a:t>QueryTableRequest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QueryTableResponse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latin typeface="Courier" pitchFamily="2" charset="0"/>
            </a:endParaRPr>
          </a:p>
          <a:p>
            <a:r>
              <a:rPr lang="en-US" sz="2000" dirty="0" err="1">
                <a:solidFill>
                  <a:srgbClr val="00B050"/>
                </a:solidFill>
                <a:latin typeface="Courier" pitchFamily="2" charset="0"/>
              </a:rPr>
              <a:t>rpc</a:t>
            </a:r>
            <a:r>
              <a:rPr lang="en-US" sz="2000" dirty="0">
                <a:solidFill>
                  <a:srgbClr val="00B050"/>
                </a:solidFill>
                <a:latin typeface="Courier" pitchFamily="2" charset="0"/>
              </a:rPr>
              <a:t> </a:t>
            </a:r>
            <a:r>
              <a:rPr lang="en-US" sz="2000" dirty="0" err="1">
                <a:solidFill>
                  <a:srgbClr val="00B050"/>
                </a:solidFill>
                <a:latin typeface="Courier" pitchFamily="2" charset="0"/>
              </a:rPr>
              <a:t>queryMetadata</a:t>
            </a:r>
            <a:r>
              <a:rPr lang="en-US" sz="2000" dirty="0">
                <a:solidFill>
                  <a:srgbClr val="00B050"/>
                </a:solidFill>
                <a:latin typeface="Courier" pitchFamily="2" charset="0"/>
              </a:rPr>
              <a:t>(</a:t>
            </a:r>
            <a:r>
              <a:rPr lang="en-US" sz="2000" dirty="0" err="1">
                <a:solidFill>
                  <a:srgbClr val="00B050"/>
                </a:solidFill>
                <a:latin typeface="Courier" pitchFamily="2" charset="0"/>
              </a:rPr>
              <a:t>QueryMetadataRequest</a:t>
            </a:r>
            <a:r>
              <a:rPr lang="en-US" sz="2000" dirty="0">
                <a:solidFill>
                  <a:srgbClr val="00B050"/>
                </a:solidFill>
                <a:latin typeface="Courier" pitchFamily="2" charset="0"/>
              </a:rPr>
              <a:t>) returns (</a:t>
            </a:r>
            <a:r>
              <a:rPr lang="en-US" sz="2000" dirty="0" err="1">
                <a:solidFill>
                  <a:srgbClr val="00B050"/>
                </a:solidFill>
                <a:latin typeface="Courier" pitchFamily="2" charset="0"/>
              </a:rPr>
              <a:t>QueryMetadataResponse</a:t>
            </a:r>
            <a:r>
              <a:rPr lang="en-US" sz="2000" dirty="0">
                <a:solidFill>
                  <a:srgbClr val="00B050"/>
                </a:solidFill>
                <a:latin typeface="Courier" pitchFamily="2" charset="0"/>
              </a:rPr>
              <a:t>)</a:t>
            </a:r>
            <a:r>
              <a:rPr lang="en-US" sz="2000" b="1" dirty="0">
                <a:solidFill>
                  <a:srgbClr val="00B050"/>
                </a:solidFill>
                <a:latin typeface="Courier" pitchFamily="2" charset="0"/>
              </a:rPr>
              <a:t>;</a:t>
            </a:r>
            <a:endParaRPr lang="en-US" sz="2000" dirty="0">
              <a:solidFill>
                <a:srgbClr val="00B050"/>
              </a:solidFill>
              <a:highlight>
                <a:srgbClr val="000000"/>
              </a:highlight>
              <a:latin typeface="Courier" pitchFamily="2" charset="0"/>
            </a:endParaRPr>
          </a:p>
        </p:txBody>
      </p:sp>
      <p:sp>
        <p:nvSpPr>
          <p:cNvPr id="5" name="TextBox 4">
            <a:extLst>
              <a:ext uri="{FF2B5EF4-FFF2-40B4-BE49-F238E27FC236}">
                <a16:creationId xmlns:a16="http://schemas.microsoft.com/office/drawing/2014/main" id="{093C595C-8D5E-C50B-9F61-839604550718}"/>
              </a:ext>
            </a:extLst>
          </p:cNvPr>
          <p:cNvSpPr txBox="1"/>
          <p:nvPr/>
        </p:nvSpPr>
        <p:spPr>
          <a:xfrm>
            <a:off x="393108" y="4045589"/>
            <a:ext cx="3807035" cy="369332"/>
          </a:xfrm>
          <a:prstGeom prst="rect">
            <a:avLst/>
          </a:prstGeom>
          <a:noFill/>
        </p:spPr>
        <p:txBody>
          <a:bodyPr wrap="square" rtlCol="0">
            <a:spAutoFit/>
          </a:bodyPr>
          <a:lstStyle/>
          <a:p>
            <a:r>
              <a:rPr lang="en-US" b="1" i="1" dirty="0"/>
              <a:t>Sample Query Service API methods</a:t>
            </a:r>
          </a:p>
        </p:txBody>
      </p:sp>
      <p:pic>
        <p:nvPicPr>
          <p:cNvPr id="6" name="Picture 5" descr="A blue and white diamond with black text&#10;&#10;Description automatically generated">
            <a:extLst>
              <a:ext uri="{FF2B5EF4-FFF2-40B4-BE49-F238E27FC236}">
                <a16:creationId xmlns:a16="http://schemas.microsoft.com/office/drawing/2014/main" id="{5C6AB575-ACA1-2705-A6B8-AE4C6A866266}"/>
              </a:ext>
            </a:extLst>
          </p:cNvPr>
          <p:cNvPicPr>
            <a:picLocks noChangeAspect="1"/>
          </p:cNvPicPr>
          <p:nvPr/>
        </p:nvPicPr>
        <p:blipFill>
          <a:blip r:embed="rId2"/>
          <a:stretch>
            <a:fillRect/>
          </a:stretch>
        </p:blipFill>
        <p:spPr>
          <a:xfrm>
            <a:off x="9973720" y="169355"/>
            <a:ext cx="1698171" cy="950339"/>
          </a:xfrm>
          <a:prstGeom prst="rect">
            <a:avLst/>
          </a:prstGeom>
        </p:spPr>
      </p:pic>
    </p:spTree>
    <p:extLst>
      <p:ext uri="{BB962C8B-B14F-4D97-AF65-F5344CB8AC3E}">
        <p14:creationId xmlns:p14="http://schemas.microsoft.com/office/powerpoint/2010/main" val="3686465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05A339-EECC-E77D-51B0-F30DA93B773C}"/>
              </a:ext>
            </a:extLst>
          </p:cNvPr>
          <p:cNvSpPr>
            <a:spLocks noGrp="1"/>
          </p:cNvSpPr>
          <p:nvPr>
            <p:ph type="title"/>
          </p:nvPr>
        </p:nvSpPr>
        <p:spPr>
          <a:xfrm>
            <a:off x="187568" y="502920"/>
            <a:ext cx="3812815"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Annotation Service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B4317A-D62E-9146-34E9-6823EDF41D3A}"/>
              </a:ext>
            </a:extLst>
          </p:cNvPr>
          <p:cNvSpPr>
            <a:spLocks noGrp="1"/>
          </p:cNvSpPr>
          <p:nvPr>
            <p:ph idx="1"/>
          </p:nvPr>
        </p:nvSpPr>
        <p:spPr>
          <a:xfrm>
            <a:off x="533509" y="2023113"/>
            <a:ext cx="5303451" cy="2985891"/>
          </a:xfrm>
        </p:spPr>
        <p:txBody>
          <a:bodyPr anchor="ctr">
            <a:normAutofit/>
          </a:bodyPr>
          <a:lstStyle/>
          <a:p>
            <a:r>
              <a:rPr lang="en-US" sz="1800" dirty="0"/>
              <a:t>A Dataset is comprised of Data Blocks, each specifying PV(s) and time range.</a:t>
            </a:r>
          </a:p>
          <a:p>
            <a:r>
              <a:rPr lang="en-US" sz="1800" dirty="0"/>
              <a:t>The Annotation Service provides APIs for identifying</a:t>
            </a:r>
            <a:r>
              <a:rPr lang="en-US" sz="1800" baseline="0" dirty="0"/>
              <a:t> “Datasets” in the archive, adding annotations to them,</a:t>
            </a:r>
            <a:r>
              <a:rPr lang="en-US" sz="1800" dirty="0"/>
              <a:t> and performing queries.</a:t>
            </a:r>
          </a:p>
          <a:p>
            <a:r>
              <a:rPr lang="en-US" sz="1800" dirty="0"/>
              <a:t>A number of different types of annotations are supported (or planned), including basic descriptive information, links between related datasets, calculations, derived datasets, and provenance.</a:t>
            </a:r>
          </a:p>
        </p:txBody>
      </p:sp>
      <p:sp>
        <p:nvSpPr>
          <p:cNvPr id="4" name="Slide Number Placeholder 3">
            <a:extLst>
              <a:ext uri="{FF2B5EF4-FFF2-40B4-BE49-F238E27FC236}">
                <a16:creationId xmlns:a16="http://schemas.microsoft.com/office/drawing/2014/main" id="{87BBDC89-8E96-A9D8-5742-BBA6C4C7413F}"/>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15</a:t>
            </a:fld>
            <a:endParaRPr lang="en-US"/>
          </a:p>
        </p:txBody>
      </p:sp>
      <p:sp>
        <p:nvSpPr>
          <p:cNvPr id="11" name="TextBox 10">
            <a:extLst>
              <a:ext uri="{FF2B5EF4-FFF2-40B4-BE49-F238E27FC236}">
                <a16:creationId xmlns:a16="http://schemas.microsoft.com/office/drawing/2014/main" id="{5A89D746-364C-865F-2E93-1BA3FE59BA23}"/>
              </a:ext>
            </a:extLst>
          </p:cNvPr>
          <p:cNvSpPr txBox="1"/>
          <p:nvPr/>
        </p:nvSpPr>
        <p:spPr>
          <a:xfrm>
            <a:off x="393108" y="5151521"/>
            <a:ext cx="11351184" cy="1200329"/>
          </a:xfrm>
          <a:prstGeom prst="rect">
            <a:avLst/>
          </a:prstGeom>
          <a:solidFill>
            <a:schemeClr val="tx1"/>
          </a:solidFill>
        </p:spPr>
        <p:txBody>
          <a:bodyPr wrap="none" rtlCol="0">
            <a:spAutoFit/>
          </a:bodyPr>
          <a:lstStyle/>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createDataSet</a:t>
            </a:r>
            <a:r>
              <a:rPr lang="en-US" dirty="0">
                <a:solidFill>
                  <a:srgbClr val="00B050"/>
                </a:solidFill>
                <a:latin typeface="Courier" pitchFamily="2" charset="0"/>
              </a:rPr>
              <a:t>(</a:t>
            </a:r>
            <a:r>
              <a:rPr lang="en-US" dirty="0" err="1">
                <a:solidFill>
                  <a:srgbClr val="00B050"/>
                </a:solidFill>
                <a:latin typeface="Courier" pitchFamily="2" charset="0"/>
              </a:rPr>
              <a:t>CreateDataSetRequest</a:t>
            </a:r>
            <a:r>
              <a:rPr lang="en-US" dirty="0">
                <a:solidFill>
                  <a:srgbClr val="00B050"/>
                </a:solidFill>
                <a:latin typeface="Courier" pitchFamily="2" charset="0"/>
              </a:rPr>
              <a:t>) returns (</a:t>
            </a:r>
            <a:r>
              <a:rPr lang="en-US" dirty="0" err="1">
                <a:solidFill>
                  <a:srgbClr val="00B050"/>
                </a:solidFill>
                <a:latin typeface="Courier" pitchFamily="2" charset="0"/>
              </a:rPr>
              <a:t>CreateDataSetResponse</a:t>
            </a:r>
            <a:r>
              <a:rPr lang="en-US" dirty="0">
                <a:solidFill>
                  <a:srgbClr val="00B050"/>
                </a:solidFill>
                <a:latin typeface="Courier" pitchFamily="2" charset="0"/>
              </a:rPr>
              <a:t>)</a:t>
            </a:r>
            <a:r>
              <a:rPr lang="en-US" b="1" dirty="0">
                <a:solidFill>
                  <a:srgbClr val="00B050"/>
                </a:solidFill>
                <a:latin typeface="Courier" pitchFamily="2" charset="0"/>
              </a:rPr>
              <a:t>;</a:t>
            </a: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queryDataSets</a:t>
            </a:r>
            <a:r>
              <a:rPr lang="en-US" dirty="0">
                <a:solidFill>
                  <a:srgbClr val="00B050"/>
                </a:solidFill>
                <a:latin typeface="Courier" pitchFamily="2" charset="0"/>
              </a:rPr>
              <a:t>(</a:t>
            </a:r>
            <a:r>
              <a:rPr lang="en-US" dirty="0" err="1">
                <a:solidFill>
                  <a:srgbClr val="00B050"/>
                </a:solidFill>
                <a:latin typeface="Courier" pitchFamily="2" charset="0"/>
              </a:rPr>
              <a:t>QueryDataSetsRequest</a:t>
            </a:r>
            <a:r>
              <a:rPr lang="en-US" dirty="0">
                <a:solidFill>
                  <a:srgbClr val="00B050"/>
                </a:solidFill>
                <a:latin typeface="Courier" pitchFamily="2" charset="0"/>
              </a:rPr>
              <a:t>) returns (</a:t>
            </a:r>
            <a:r>
              <a:rPr lang="en-US" dirty="0" err="1">
                <a:solidFill>
                  <a:srgbClr val="00B050"/>
                </a:solidFill>
                <a:latin typeface="Courier" pitchFamily="2" charset="0"/>
              </a:rPr>
              <a:t>QueryDataSetsResponse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createAnnotation</a:t>
            </a:r>
            <a:r>
              <a:rPr lang="en-US" dirty="0">
                <a:solidFill>
                  <a:srgbClr val="00B050"/>
                </a:solidFill>
                <a:latin typeface="Courier" pitchFamily="2" charset="0"/>
              </a:rPr>
              <a:t>(</a:t>
            </a:r>
            <a:r>
              <a:rPr lang="en-US" dirty="0" err="1">
                <a:solidFill>
                  <a:srgbClr val="00B050"/>
                </a:solidFill>
                <a:latin typeface="Courier" pitchFamily="2" charset="0"/>
              </a:rPr>
              <a:t>CreateAnnotationRequest</a:t>
            </a:r>
            <a:r>
              <a:rPr lang="en-US" dirty="0">
                <a:solidFill>
                  <a:srgbClr val="00B050"/>
                </a:solidFill>
                <a:latin typeface="Courier" pitchFamily="2" charset="0"/>
              </a:rPr>
              <a:t>) returns (</a:t>
            </a:r>
            <a:r>
              <a:rPr lang="en-US" dirty="0" err="1">
                <a:solidFill>
                  <a:srgbClr val="00B050"/>
                </a:solidFill>
                <a:latin typeface="Courier" pitchFamily="2" charset="0"/>
              </a:rPr>
              <a:t>CreateAnnotationResponse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latin typeface="Courier" pitchFamily="2" charset="0"/>
            </a:endParaRPr>
          </a:p>
          <a:p>
            <a:r>
              <a:rPr lang="en-US" dirty="0" err="1">
                <a:solidFill>
                  <a:srgbClr val="00B050"/>
                </a:solidFill>
                <a:latin typeface="Courier" pitchFamily="2" charset="0"/>
              </a:rPr>
              <a:t>rpc</a:t>
            </a:r>
            <a:r>
              <a:rPr lang="en-US" dirty="0">
                <a:solidFill>
                  <a:srgbClr val="00B050"/>
                </a:solidFill>
                <a:latin typeface="Courier" pitchFamily="2" charset="0"/>
              </a:rPr>
              <a:t> </a:t>
            </a:r>
            <a:r>
              <a:rPr lang="en-US" dirty="0" err="1">
                <a:solidFill>
                  <a:srgbClr val="00B050"/>
                </a:solidFill>
                <a:latin typeface="Courier" pitchFamily="2" charset="0"/>
              </a:rPr>
              <a:t>queryAnnotations</a:t>
            </a:r>
            <a:r>
              <a:rPr lang="en-US" dirty="0">
                <a:solidFill>
                  <a:srgbClr val="00B050"/>
                </a:solidFill>
                <a:latin typeface="Courier" pitchFamily="2" charset="0"/>
              </a:rPr>
              <a:t>(</a:t>
            </a:r>
            <a:r>
              <a:rPr lang="en-US" dirty="0" err="1">
                <a:solidFill>
                  <a:srgbClr val="00B050"/>
                </a:solidFill>
                <a:latin typeface="Courier" pitchFamily="2" charset="0"/>
              </a:rPr>
              <a:t>QueryAnnotationsRequest</a:t>
            </a:r>
            <a:r>
              <a:rPr lang="en-US" dirty="0">
                <a:solidFill>
                  <a:srgbClr val="00B050"/>
                </a:solidFill>
                <a:latin typeface="Courier" pitchFamily="2" charset="0"/>
              </a:rPr>
              <a:t>) returns (</a:t>
            </a:r>
            <a:r>
              <a:rPr lang="en-US" dirty="0" err="1">
                <a:solidFill>
                  <a:srgbClr val="00B050"/>
                </a:solidFill>
                <a:latin typeface="Courier" pitchFamily="2" charset="0"/>
              </a:rPr>
              <a:t>QueryAnnotationsResponse</a:t>
            </a:r>
            <a:r>
              <a:rPr lang="en-US" dirty="0">
                <a:solidFill>
                  <a:srgbClr val="00B050"/>
                </a:solidFill>
                <a:latin typeface="Courier" pitchFamily="2" charset="0"/>
              </a:rPr>
              <a:t>)</a:t>
            </a:r>
            <a:r>
              <a:rPr lang="en-US" b="1" dirty="0">
                <a:solidFill>
                  <a:srgbClr val="00B050"/>
                </a:solidFill>
                <a:latin typeface="Courier" pitchFamily="2" charset="0"/>
              </a:rPr>
              <a:t>;</a:t>
            </a:r>
            <a:endParaRPr lang="en-US" dirty="0">
              <a:solidFill>
                <a:srgbClr val="00B050"/>
              </a:solidFill>
              <a:highlight>
                <a:srgbClr val="000000"/>
              </a:highlight>
              <a:latin typeface="Courier" pitchFamily="2" charset="0"/>
            </a:endParaRPr>
          </a:p>
        </p:txBody>
      </p:sp>
      <p:pic>
        <p:nvPicPr>
          <p:cNvPr id="5" name="Picture 4" descr="A diagram of a diagram of a domain&#10;&#10;Description automatically generated with medium confidence">
            <a:extLst>
              <a:ext uri="{FF2B5EF4-FFF2-40B4-BE49-F238E27FC236}">
                <a16:creationId xmlns:a16="http://schemas.microsoft.com/office/drawing/2014/main" id="{E2DA0493-98AD-0053-6DB8-65DE172F5E7A}"/>
              </a:ext>
            </a:extLst>
          </p:cNvPr>
          <p:cNvPicPr>
            <a:picLocks noChangeAspect="1"/>
          </p:cNvPicPr>
          <p:nvPr/>
        </p:nvPicPr>
        <p:blipFill rotWithShape="1">
          <a:blip r:embed="rId2">
            <a:extLst>
              <a:ext uri="{28A0092B-C50C-407E-A947-70E740481C1C}">
                <a14:useLocalDpi xmlns:a14="http://schemas.microsoft.com/office/drawing/2010/main" val="0"/>
              </a:ext>
            </a:extLst>
          </a:blip>
          <a:srcRect t="9963" r="9219"/>
          <a:stretch/>
        </p:blipFill>
        <p:spPr>
          <a:xfrm>
            <a:off x="5709919" y="1059889"/>
            <a:ext cx="6372353" cy="3739857"/>
          </a:xfrm>
          <a:prstGeom prst="rect">
            <a:avLst/>
          </a:prstGeom>
        </p:spPr>
      </p:pic>
      <p:pic>
        <p:nvPicPr>
          <p:cNvPr id="6" name="Picture 5" descr="A blue and white diamond with black text&#10;&#10;Description automatically generated">
            <a:extLst>
              <a:ext uri="{FF2B5EF4-FFF2-40B4-BE49-F238E27FC236}">
                <a16:creationId xmlns:a16="http://schemas.microsoft.com/office/drawing/2014/main" id="{A9A343DA-6C8C-480A-9773-224018AFEC4E}"/>
              </a:ext>
            </a:extLst>
          </p:cNvPr>
          <p:cNvPicPr>
            <a:picLocks noChangeAspect="1"/>
          </p:cNvPicPr>
          <p:nvPr/>
        </p:nvPicPr>
        <p:blipFill>
          <a:blip r:embed="rId3"/>
          <a:stretch>
            <a:fillRect/>
          </a:stretch>
        </p:blipFill>
        <p:spPr>
          <a:xfrm>
            <a:off x="10306261" y="78569"/>
            <a:ext cx="1698171" cy="950339"/>
          </a:xfrm>
          <a:prstGeom prst="rect">
            <a:avLst/>
          </a:prstGeom>
        </p:spPr>
      </p:pic>
    </p:spTree>
    <p:extLst>
      <p:ext uri="{BB962C8B-B14F-4D97-AF65-F5344CB8AC3E}">
        <p14:creationId xmlns:p14="http://schemas.microsoft.com/office/powerpoint/2010/main" val="2301131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16</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5865654"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801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399288" y="548640"/>
            <a:ext cx="4051457" cy="5431536"/>
          </a:xfrm>
        </p:spPr>
        <p:txBody>
          <a:bodyPr>
            <a:normAutofit/>
          </a:bodyPr>
          <a:lstStyle/>
          <a:p>
            <a:r>
              <a:rPr lang="en-US" sz="4800" dirty="0"/>
              <a:t>MLDP Elements</a:t>
            </a:r>
            <a:br>
              <a:rPr lang="en-US" sz="4800" dirty="0"/>
            </a:br>
            <a:r>
              <a:rPr lang="en-US" sz="3200" dirty="0"/>
              <a:t>API</a:t>
            </a:r>
            <a:endParaRPr lang="en-US" sz="5400" dirty="0"/>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r>
              <a:rPr lang="en-US" sz="1800" dirty="0"/>
              <a:t>The </a:t>
            </a:r>
            <a:r>
              <a:rPr lang="en-US" sz="1800" dirty="0" err="1"/>
              <a:t>gRPC</a:t>
            </a:r>
            <a:r>
              <a:rPr lang="en-US" sz="1800" dirty="0"/>
              <a:t> communication framework was originally developed by Google for use in connecting microservices. </a:t>
            </a:r>
          </a:p>
          <a:p>
            <a:r>
              <a:rPr lang="en-US" sz="1800" dirty="0"/>
              <a:t>It uses HTTP/2 for transport, and Protocol Buffers as both the interface definition language and message interchange format.</a:t>
            </a:r>
          </a:p>
          <a:p>
            <a:r>
              <a:rPr lang="en-US" sz="1800" dirty="0"/>
              <a:t>Supports simple unary single request / response APIs as well as unidirectional and bidirectional streaming.</a:t>
            </a:r>
          </a:p>
          <a:p>
            <a:r>
              <a:rPr lang="en-US" sz="1800" dirty="0"/>
              <a:t>We chose </a:t>
            </a:r>
            <a:r>
              <a:rPr lang="en-US" sz="1800" dirty="0" err="1"/>
              <a:t>gRPC</a:t>
            </a:r>
            <a:r>
              <a:rPr lang="en-US" sz="1800" dirty="0"/>
              <a:t> for the Data Platform API because it can meet our performance requirements for data ingestion, provides bindings for virtually any programming language, and supports a variety of application styles.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17</a:t>
            </a:fld>
            <a:endParaRPr lang="en-US"/>
          </a:p>
        </p:txBody>
      </p:sp>
      <p:pic>
        <p:nvPicPr>
          <p:cNvPr id="4" name="Picture 3">
            <a:extLst>
              <a:ext uri="{FF2B5EF4-FFF2-40B4-BE49-F238E27FC236}">
                <a16:creationId xmlns:a16="http://schemas.microsoft.com/office/drawing/2014/main" id="{1B37C976-C488-F06F-8CB5-56A8F6B2DC31}"/>
              </a:ext>
            </a:extLst>
          </p:cNvPr>
          <p:cNvPicPr>
            <a:picLocks noChangeAspect="1"/>
          </p:cNvPicPr>
          <p:nvPr/>
        </p:nvPicPr>
        <p:blipFill>
          <a:blip r:embed="rId2"/>
          <a:srcRect/>
          <a:stretch/>
        </p:blipFill>
        <p:spPr>
          <a:xfrm>
            <a:off x="10306261" y="80015"/>
            <a:ext cx="1698171" cy="947446"/>
          </a:xfrm>
          <a:prstGeom prst="rect">
            <a:avLst/>
          </a:prstGeom>
        </p:spPr>
      </p:pic>
    </p:spTree>
    <p:extLst>
      <p:ext uri="{BB962C8B-B14F-4D97-AF65-F5344CB8AC3E}">
        <p14:creationId xmlns:p14="http://schemas.microsoft.com/office/powerpoint/2010/main" val="1170719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624713"/>
            <a:ext cx="5489266" cy="1407445"/>
          </a:xfrm>
        </p:spPr>
        <p:txBody>
          <a:bodyPr anchor="b">
            <a:normAutofit/>
          </a:bodyPr>
          <a:lstStyle/>
          <a:p>
            <a:r>
              <a:rPr lang="en-US" sz="5400" dirty="0"/>
              <a:t>MLDP Elements</a:t>
            </a:r>
            <a:br>
              <a:rPr lang="en-US" sz="5400" dirty="0"/>
            </a:br>
            <a:r>
              <a:rPr lang="en-US" sz="3200" dirty="0"/>
              <a:t>API: Heterogeneous Data</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18</a:t>
            </a:fld>
            <a:endParaRPr lang="en-US"/>
          </a:p>
        </p:txBody>
      </p:sp>
      <p:sp>
        <p:nvSpPr>
          <p:cNvPr id="3" name="Content Placeholder 2">
            <a:extLst>
              <a:ext uri="{FF2B5EF4-FFF2-40B4-BE49-F238E27FC236}">
                <a16:creationId xmlns:a16="http://schemas.microsoft.com/office/drawing/2014/main" id="{5BA9347F-E26E-0FD6-A5CC-5A616DCD3FCB}"/>
              </a:ext>
            </a:extLst>
          </p:cNvPr>
          <p:cNvSpPr>
            <a:spLocks noGrp="1"/>
          </p:cNvSpPr>
          <p:nvPr>
            <p:ph idx="1"/>
          </p:nvPr>
        </p:nvSpPr>
        <p:spPr>
          <a:xfrm>
            <a:off x="178676" y="3077849"/>
            <a:ext cx="5803525" cy="2646295"/>
          </a:xfrm>
        </p:spPr>
        <p:txBody>
          <a:bodyPr>
            <a:normAutofit fontScale="92500" lnSpcReduction="20000"/>
          </a:bodyPr>
          <a:lstStyle/>
          <a:p>
            <a:r>
              <a:rPr lang="en-US" sz="2000" dirty="0"/>
              <a:t>The API defines type “</a:t>
            </a:r>
            <a:r>
              <a:rPr lang="en-US" sz="2000" dirty="0" err="1"/>
              <a:t>DataValue</a:t>
            </a:r>
            <a:r>
              <a:rPr lang="en-US" sz="2000" dirty="0"/>
              <a:t>” to represent a range of heterogeneous data types for use in the ingestion and query interfaces ranging from simple scalar data types to complex types including multi-dimensional arrays, structures, and images.</a:t>
            </a:r>
          </a:p>
          <a:p>
            <a:r>
              <a:rPr lang="en-US" sz="2000" dirty="0"/>
              <a:t>Each </a:t>
            </a:r>
            <a:r>
              <a:rPr lang="en-US" sz="2000" dirty="0" err="1"/>
              <a:t>DataValue</a:t>
            </a:r>
            <a:r>
              <a:rPr lang="en-US" sz="2000" dirty="0"/>
              <a:t> can optionally include “</a:t>
            </a:r>
            <a:r>
              <a:rPr lang="en-US" sz="2000" dirty="0" err="1"/>
              <a:t>ValueStatus</a:t>
            </a:r>
            <a:r>
              <a:rPr lang="en-US" sz="2000" dirty="0"/>
              <a:t>” information captured from the control system.</a:t>
            </a:r>
          </a:p>
          <a:p>
            <a:r>
              <a:rPr lang="en-US" sz="2000" dirty="0"/>
              <a:t>Times are represented using components for epoch second and nanoseconds (a third component could be added for finer resolution).</a:t>
            </a:r>
          </a:p>
        </p:txBody>
      </p:sp>
      <p:pic>
        <p:nvPicPr>
          <p:cNvPr id="4" name="Picture 3">
            <a:extLst>
              <a:ext uri="{FF2B5EF4-FFF2-40B4-BE49-F238E27FC236}">
                <a16:creationId xmlns:a16="http://schemas.microsoft.com/office/drawing/2014/main" id="{8BCAAD3F-D7B0-8415-BBFB-65D2718BB661}"/>
              </a:ext>
            </a:extLst>
          </p:cNvPr>
          <p:cNvPicPr>
            <a:picLocks noChangeAspect="1"/>
          </p:cNvPicPr>
          <p:nvPr/>
        </p:nvPicPr>
        <p:blipFill>
          <a:blip r:embed="rId2"/>
          <a:stretch>
            <a:fillRect/>
          </a:stretch>
        </p:blipFill>
        <p:spPr>
          <a:xfrm>
            <a:off x="6285597" y="1536254"/>
            <a:ext cx="5474607" cy="3716097"/>
          </a:xfrm>
          <a:prstGeom prst="rect">
            <a:avLst/>
          </a:prstGeom>
        </p:spPr>
      </p:pic>
      <p:pic>
        <p:nvPicPr>
          <p:cNvPr id="5" name="Picture 4">
            <a:extLst>
              <a:ext uri="{FF2B5EF4-FFF2-40B4-BE49-F238E27FC236}">
                <a16:creationId xmlns:a16="http://schemas.microsoft.com/office/drawing/2014/main" id="{AEDAA33F-F247-EC2C-B5F6-3C3CA0F80975}"/>
              </a:ext>
            </a:extLst>
          </p:cNvPr>
          <p:cNvPicPr>
            <a:picLocks noChangeAspect="1"/>
          </p:cNvPicPr>
          <p:nvPr/>
        </p:nvPicPr>
        <p:blipFill>
          <a:blip r:embed="rId3"/>
          <a:srcRect/>
          <a:stretch/>
        </p:blipFill>
        <p:spPr>
          <a:xfrm>
            <a:off x="10306261" y="80015"/>
            <a:ext cx="1698171" cy="947446"/>
          </a:xfrm>
          <a:prstGeom prst="rect">
            <a:avLst/>
          </a:prstGeom>
        </p:spPr>
      </p:pic>
    </p:spTree>
    <p:extLst>
      <p:ext uri="{BB962C8B-B14F-4D97-AF65-F5344CB8AC3E}">
        <p14:creationId xmlns:p14="http://schemas.microsoft.com/office/powerpoint/2010/main" val="253829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19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7445072"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33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4558714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211381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846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200" dirty="0"/>
              <a:t>MLDP Elements</a:t>
            </a:r>
            <a:br>
              <a:rPr lang="en-US" sz="4200" dirty="0"/>
            </a:br>
            <a:r>
              <a:rPr lang="en-US" sz="2400" dirty="0"/>
              <a:t>Client Libraries</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4"/>
            <a:ext cx="10515600" cy="4251960"/>
          </a:xfrm>
        </p:spPr>
        <p:txBody>
          <a:bodyPr>
            <a:normAutofit/>
          </a:bodyPr>
          <a:lstStyle/>
          <a:p>
            <a:pPr marL="0" indent="0">
              <a:buNone/>
            </a:pPr>
            <a:r>
              <a:rPr lang="en-US" sz="1700" dirty="0"/>
              <a:t>Client Libraries provide high-level tools for working with the MLDP service APIs, avoiding the complexities of direct </a:t>
            </a:r>
            <a:r>
              <a:rPr lang="en-US" sz="1700" dirty="0" err="1"/>
              <a:t>gRPC</a:t>
            </a:r>
            <a:r>
              <a:rPr lang="en-US" sz="1700" dirty="0"/>
              <a:t> communication.  Libraries are currently under development for building client applications in Java and Python.</a:t>
            </a:r>
          </a:p>
          <a:p>
            <a:endParaRPr lang="en-US" sz="1700" dirty="0"/>
          </a:p>
          <a:p>
            <a:pPr marL="0" indent="0">
              <a:buNone/>
            </a:pPr>
            <a:r>
              <a:rPr lang="en-US" sz="1700" dirty="0"/>
              <a:t>Example ingestion library features:</a:t>
            </a:r>
          </a:p>
          <a:p>
            <a:pPr lvl="1"/>
            <a:r>
              <a:rPr lang="en-US" sz="1700" dirty="0"/>
              <a:t>Utilities for working with EPICS normative times and </a:t>
            </a:r>
            <a:r>
              <a:rPr lang="en-US" sz="1700" dirty="0" err="1"/>
              <a:t>pvAccess</a:t>
            </a:r>
            <a:r>
              <a:rPr lang="en-US" sz="1700" dirty="0"/>
              <a:t> interface.</a:t>
            </a:r>
          </a:p>
          <a:p>
            <a:pPr lvl="1"/>
            <a:r>
              <a:rPr lang="en-US" sz="1700" dirty="0"/>
              <a:t>Breaking a large dataset into manageable chunks for ingestion.</a:t>
            </a:r>
          </a:p>
          <a:p>
            <a:pPr marL="457200" lvl="1" indent="0">
              <a:buNone/>
            </a:pPr>
            <a:endParaRPr lang="en-US" sz="1700" dirty="0"/>
          </a:p>
          <a:p>
            <a:pPr marL="0" indent="0">
              <a:buNone/>
            </a:pPr>
            <a:r>
              <a:rPr lang="en-US" sz="1700" dirty="0"/>
              <a:t>Example retrieval and processing library features:</a:t>
            </a:r>
          </a:p>
          <a:p>
            <a:pPr lvl="1"/>
            <a:r>
              <a:rPr lang="en-US" sz="1700" dirty="0"/>
              <a:t>Subscribing to time-series data for specified PVs with updates at specified time interval.</a:t>
            </a:r>
          </a:p>
          <a:p>
            <a:pPr lvl="1"/>
            <a:r>
              <a:rPr lang="en-US" sz="1700" dirty="0"/>
              <a:t>Maintaining data for a set of PVs over a rolling window of time.</a:t>
            </a:r>
          </a:p>
          <a:p>
            <a:pPr lvl="1"/>
            <a:r>
              <a:rPr lang="en-US" sz="1700" dirty="0"/>
              <a:t>Assembling bucketed time-series data from the query response to a dynamic tabular structure.</a:t>
            </a:r>
          </a:p>
          <a:p>
            <a:pPr lvl="1"/>
            <a:r>
              <a:rPr lang="en-US" sz="1700" dirty="0"/>
              <a:t>Packaging results for use with common 3</a:t>
            </a:r>
            <a:r>
              <a:rPr lang="en-US" sz="1700" baseline="30000" dirty="0"/>
              <a:t>rd</a:t>
            </a:r>
            <a:r>
              <a:rPr lang="en-US" sz="1700" dirty="0"/>
              <a:t> party packages like Pandas and </a:t>
            </a:r>
            <a:r>
              <a:rPr lang="en-US" sz="1700" dirty="0" err="1"/>
              <a:t>numpy</a:t>
            </a:r>
            <a:r>
              <a:rPr lang="en-US" sz="1700" dirty="0"/>
              <a:t>.</a:t>
            </a:r>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20</a:t>
            </a:fld>
            <a:endParaRPr lang="en-US"/>
          </a:p>
        </p:txBody>
      </p:sp>
      <p:pic>
        <p:nvPicPr>
          <p:cNvPr id="15" name="Picture 14">
            <a:extLst>
              <a:ext uri="{FF2B5EF4-FFF2-40B4-BE49-F238E27FC236}">
                <a16:creationId xmlns:a16="http://schemas.microsoft.com/office/drawing/2014/main" id="{681E5F19-BD91-D89A-2A35-938B16FF034C}"/>
              </a:ext>
            </a:extLst>
          </p:cNvPr>
          <p:cNvPicPr>
            <a:picLocks noChangeAspect="1"/>
          </p:cNvPicPr>
          <p:nvPr/>
        </p:nvPicPr>
        <p:blipFill>
          <a:blip r:embed="rId3"/>
          <a:srcRect/>
          <a:stretch/>
        </p:blipFill>
        <p:spPr>
          <a:xfrm>
            <a:off x="10306261" y="80015"/>
            <a:ext cx="1698170" cy="947446"/>
          </a:xfrm>
          <a:prstGeom prst="rect">
            <a:avLst/>
          </a:prstGeom>
        </p:spPr>
      </p:pic>
    </p:spTree>
    <p:extLst>
      <p:ext uri="{BB962C8B-B14F-4D97-AF65-F5344CB8AC3E}">
        <p14:creationId xmlns:p14="http://schemas.microsoft.com/office/powerpoint/2010/main" val="2765848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9083867"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075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Aggregator / Data Provider</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22</a:t>
            </a:fld>
            <a:endParaRPr lang="en-US"/>
          </a:p>
        </p:txBody>
      </p:sp>
      <p:pic>
        <p:nvPicPr>
          <p:cNvPr id="7" name="Picture 6" descr="A diagram of a server&#10;&#10;Description automatically generated">
            <a:extLst>
              <a:ext uri="{FF2B5EF4-FFF2-40B4-BE49-F238E27FC236}">
                <a16:creationId xmlns:a16="http://schemas.microsoft.com/office/drawing/2014/main" id="{89537BD6-86CB-6C2E-72EF-4808DE448962}"/>
              </a:ext>
            </a:extLst>
          </p:cNvPr>
          <p:cNvPicPr>
            <a:picLocks noChangeAspect="1"/>
          </p:cNvPicPr>
          <p:nvPr/>
        </p:nvPicPr>
        <p:blipFill>
          <a:blip r:embed="rId3"/>
          <a:srcRect r="5081" b="7520"/>
          <a:stretch/>
        </p:blipFill>
        <p:spPr>
          <a:xfrm>
            <a:off x="4838261" y="3000342"/>
            <a:ext cx="7025188" cy="3139322"/>
          </a:xfrm>
          <a:prstGeom prst="rect">
            <a:avLst/>
          </a:prstGeom>
        </p:spPr>
      </p:pic>
      <p:sp>
        <p:nvSpPr>
          <p:cNvPr id="8" name="TextBox 7">
            <a:extLst>
              <a:ext uri="{FF2B5EF4-FFF2-40B4-BE49-F238E27FC236}">
                <a16:creationId xmlns:a16="http://schemas.microsoft.com/office/drawing/2014/main" id="{FD24F9FC-AA65-1E6B-2EAE-B005FEB398D0}"/>
              </a:ext>
            </a:extLst>
          </p:cNvPr>
          <p:cNvSpPr txBox="1"/>
          <p:nvPr/>
        </p:nvSpPr>
        <p:spPr>
          <a:xfrm>
            <a:off x="6876284" y="6093893"/>
            <a:ext cx="3251468" cy="369332"/>
          </a:xfrm>
          <a:prstGeom prst="rect">
            <a:avLst/>
          </a:prstGeom>
          <a:noFill/>
        </p:spPr>
        <p:txBody>
          <a:bodyPr wrap="none" rtlCol="0">
            <a:spAutoFit/>
          </a:bodyPr>
          <a:lstStyle/>
          <a:p>
            <a:pPr defTabSz="603504">
              <a:spcAft>
                <a:spcPts val="600"/>
              </a:spcAft>
            </a:pPr>
            <a:r>
              <a:rPr lang="en-US" b="1" i="1" kern="1200" dirty="0">
                <a:solidFill>
                  <a:schemeClr val="tx1"/>
                </a:solidFill>
                <a:latin typeface="+mn-lt"/>
                <a:ea typeface="+mn-ea"/>
                <a:cs typeface="+mn-cs"/>
              </a:rPr>
              <a:t>Aggregator System Architecture</a:t>
            </a:r>
            <a:endParaRPr lang="en-US" sz="3200" b="1" i="1" dirty="0"/>
          </a:p>
        </p:txBody>
      </p:sp>
      <p:sp>
        <p:nvSpPr>
          <p:cNvPr id="9" name="Content Placeholder 2">
            <a:extLst>
              <a:ext uri="{FF2B5EF4-FFF2-40B4-BE49-F238E27FC236}">
                <a16:creationId xmlns:a16="http://schemas.microsoft.com/office/drawing/2014/main" id="{AECA743D-7E68-D910-D20B-FC2B6BCC1181}"/>
              </a:ext>
            </a:extLst>
          </p:cNvPr>
          <p:cNvSpPr>
            <a:spLocks/>
          </p:cNvSpPr>
          <p:nvPr/>
        </p:nvSpPr>
        <p:spPr>
          <a:xfrm>
            <a:off x="543451" y="1820189"/>
            <a:ext cx="11249737" cy="761407"/>
          </a:xfrm>
          <a:prstGeom prst="rect">
            <a:avLst/>
          </a:prstGeom>
        </p:spPr>
        <p:txBody>
          <a:bodyPr/>
          <a:lstStyle/>
          <a:p>
            <a:pPr defTabSz="603504">
              <a:spcAft>
                <a:spcPts val="600"/>
              </a:spcAft>
            </a:pPr>
            <a:r>
              <a:rPr lang="en-US" sz="2000" kern="1200" dirty="0">
                <a:solidFill>
                  <a:schemeClr val="tx1"/>
                </a:solidFill>
                <a:latin typeface="+mn-lt"/>
                <a:ea typeface="+mn-ea"/>
                <a:cs typeface="+mn-cs"/>
              </a:rPr>
              <a:t>Aggregator / Data Provider is an application that interfaces the EPICS control system to the MLDP </a:t>
            </a:r>
            <a:r>
              <a:rPr lang="en-US" sz="2000" dirty="0"/>
              <a:t>Ingestion Service, </a:t>
            </a:r>
            <a:r>
              <a:rPr lang="en-US" sz="2000" kern="1200" dirty="0">
                <a:solidFill>
                  <a:schemeClr val="tx1"/>
                </a:solidFill>
                <a:latin typeface="+mn-lt"/>
                <a:ea typeface="+mn-ea"/>
                <a:cs typeface="+mn-cs"/>
              </a:rPr>
              <a:t>performing high-speed device data acquisition and collection</a:t>
            </a:r>
            <a:r>
              <a:rPr lang="en-US" sz="2400" kern="1200" dirty="0">
                <a:solidFill>
                  <a:schemeClr val="tx1"/>
                </a:solidFill>
                <a:latin typeface="+mn-lt"/>
                <a:ea typeface="+mn-ea"/>
                <a:cs typeface="+mn-cs"/>
              </a:rPr>
              <a:t>.</a:t>
            </a:r>
            <a:endParaRPr lang="en-US" sz="2400" dirty="0"/>
          </a:p>
        </p:txBody>
      </p:sp>
      <p:sp>
        <p:nvSpPr>
          <p:cNvPr id="10" name="TextBox 9">
            <a:extLst>
              <a:ext uri="{FF2B5EF4-FFF2-40B4-BE49-F238E27FC236}">
                <a16:creationId xmlns:a16="http://schemas.microsoft.com/office/drawing/2014/main" id="{E40EF663-4CCA-9A7E-8111-2DA31F2C698F}"/>
              </a:ext>
            </a:extLst>
          </p:cNvPr>
          <p:cNvSpPr txBox="1"/>
          <p:nvPr/>
        </p:nvSpPr>
        <p:spPr>
          <a:xfrm>
            <a:off x="222489" y="2881593"/>
            <a:ext cx="4675145" cy="3693319"/>
          </a:xfrm>
          <a:prstGeom prst="rect">
            <a:avLst/>
          </a:prstGeom>
          <a:noFill/>
        </p:spPr>
        <p:txBody>
          <a:bodyPr wrap="square" rtlCol="0">
            <a:spAutoFit/>
          </a:bodyPr>
          <a:lstStyle/>
          <a:p>
            <a:r>
              <a:rPr lang="en-US" dirty="0"/>
              <a:t>The Aggregator System Architecture includes Local and Central Aggregators.</a:t>
            </a:r>
          </a:p>
          <a:p>
            <a:endParaRPr lang="en-US" dirty="0"/>
          </a:p>
          <a:p>
            <a:r>
              <a:rPr lang="en-US" dirty="0"/>
              <a:t>Local Aggregators</a:t>
            </a:r>
          </a:p>
          <a:p>
            <a:pPr marL="800100" lvl="1" indent="-342900">
              <a:buFont typeface="Arial" panose="020B0604020202020204" pitchFamily="34" charset="0"/>
              <a:buChar char="•"/>
            </a:pPr>
            <a:r>
              <a:rPr lang="en-US" dirty="0"/>
              <a:t>Proximal to hardware.</a:t>
            </a:r>
          </a:p>
          <a:p>
            <a:pPr marL="800100" lvl="1" indent="-342900">
              <a:buFont typeface="Arial" panose="020B0604020202020204" pitchFamily="34" charset="0"/>
              <a:buChar char="•"/>
            </a:pPr>
            <a:r>
              <a:rPr lang="en-US" dirty="0"/>
              <a:t>Collect and align local hetero data.</a:t>
            </a:r>
          </a:p>
          <a:p>
            <a:pPr marL="800100" lvl="1" indent="-342900">
              <a:buFont typeface="Arial" panose="020B0604020202020204" pitchFamily="34" charset="0"/>
              <a:buChar char="•"/>
            </a:pPr>
            <a:r>
              <a:rPr lang="en-US" dirty="0"/>
              <a:t>May have multiple data sources.</a:t>
            </a:r>
          </a:p>
          <a:p>
            <a:pPr marL="800100" lvl="1" indent="-342900">
              <a:buFont typeface="Arial" panose="020B0604020202020204" pitchFamily="34" charset="0"/>
              <a:buChar char="•"/>
            </a:pPr>
            <a:r>
              <a:rPr lang="en-US" dirty="0"/>
              <a:t>Transport to Central Aggregator.</a:t>
            </a:r>
          </a:p>
          <a:p>
            <a:pPr marL="800100" lvl="1" indent="-342900">
              <a:buFont typeface="Arial" panose="020B0604020202020204" pitchFamily="34" charset="0"/>
              <a:buChar char="•"/>
            </a:pPr>
            <a:endParaRPr lang="en-US" dirty="0"/>
          </a:p>
          <a:p>
            <a:r>
              <a:rPr lang="en-US" dirty="0"/>
              <a:t>Central Aggregator</a:t>
            </a:r>
          </a:p>
          <a:p>
            <a:pPr marL="800100" lvl="1" indent="-342900">
              <a:buFont typeface="Arial" panose="020B0604020202020204" pitchFamily="34" charset="0"/>
              <a:buChar char="•"/>
            </a:pPr>
            <a:r>
              <a:rPr lang="en-US" dirty="0"/>
              <a:t>Coalesce all aggregated data.</a:t>
            </a:r>
          </a:p>
          <a:p>
            <a:pPr marL="800100" lvl="1" indent="-342900">
              <a:buFont typeface="Arial" panose="020B0604020202020204" pitchFamily="34" charset="0"/>
              <a:buChar char="•"/>
            </a:pPr>
            <a:r>
              <a:rPr lang="en-US" dirty="0"/>
              <a:t>Stage as </a:t>
            </a:r>
            <a:r>
              <a:rPr lang="en-US" dirty="0" err="1"/>
              <a:t>NTTable</a:t>
            </a:r>
            <a:r>
              <a:rPr lang="en-US" dirty="0"/>
              <a:t> formatted snapshots.</a:t>
            </a:r>
          </a:p>
          <a:p>
            <a:pPr marL="800100" lvl="1" indent="-342900">
              <a:buFont typeface="Arial" panose="020B0604020202020204" pitchFamily="34" charset="0"/>
              <a:buChar char="•"/>
            </a:pPr>
            <a:r>
              <a:rPr lang="en-US" dirty="0"/>
              <a:t>Transport to MLDP Ingestion Service.</a:t>
            </a:r>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4"/>
          <a:srcRect/>
          <a:stretch/>
        </p:blipFill>
        <p:spPr>
          <a:xfrm>
            <a:off x="10510788" y="80015"/>
            <a:ext cx="1289115" cy="947446"/>
          </a:xfrm>
          <a:prstGeom prst="rect">
            <a:avLst/>
          </a:prstGeom>
        </p:spPr>
      </p:pic>
    </p:spTree>
    <p:extLst>
      <p:ext uri="{BB962C8B-B14F-4D97-AF65-F5344CB8AC3E}">
        <p14:creationId xmlns:p14="http://schemas.microsoft.com/office/powerpoint/2010/main" val="2405033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a:t>
            </a:r>
            <a:r>
              <a:rPr lang="en-US" sz="3100" dirty="0" err="1"/>
              <a:t>gRPC</a:t>
            </a:r>
            <a:r>
              <a:rPr lang="en-US" sz="3100" dirty="0"/>
              <a:t> Client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23</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41781" y="2508320"/>
            <a:ext cx="2923594" cy="3270688"/>
          </a:xfrm>
          <a:prstGeom prst="rect">
            <a:avLst/>
          </a:prstGeom>
        </p:spPr>
        <p:txBody>
          <a:bodyPr spcFirstLastPara="1" vert="horz" wrap="square" lIns="121900" tIns="121900" rIns="121900" bIns="121900" rtlCol="0" anchor="t"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low-level </a:t>
            </a:r>
            <a:r>
              <a:rPr lang="en-US" dirty="0" err="1"/>
              <a:t>gRPC</a:t>
            </a:r>
            <a:r>
              <a:rPr lang="en-US" dirty="0"/>
              <a:t> Ingestion and Query Service APIs can be used from a wide variety of programming languages to build applications.</a:t>
            </a:r>
          </a:p>
        </p:txBody>
      </p:sp>
      <p:sp>
        <p:nvSpPr>
          <p:cNvPr id="4" name="Google Shape;175;p31">
            <a:extLst>
              <a:ext uri="{FF2B5EF4-FFF2-40B4-BE49-F238E27FC236}">
                <a16:creationId xmlns:a16="http://schemas.microsoft.com/office/drawing/2014/main" id="{5E9739C7-0A94-2D6B-138E-1FFB7E298EFD}"/>
              </a:ext>
            </a:extLst>
          </p:cNvPr>
          <p:cNvSpPr txBox="1"/>
          <p:nvPr/>
        </p:nvSpPr>
        <p:spPr>
          <a:xfrm>
            <a:off x="3495927" y="2031484"/>
            <a:ext cx="8145480" cy="3693278"/>
          </a:xfrm>
          <a:prstGeom prst="rect">
            <a:avLst/>
          </a:prstGeom>
          <a:solidFill>
            <a:srgbClr val="000000"/>
          </a:solidFill>
          <a:ln>
            <a:noFill/>
          </a:ln>
        </p:spPr>
        <p:txBody>
          <a:bodyPr spcFirstLastPara="1" wrap="square" lIns="121900" tIns="121900" rIns="121900" bIns="121900" anchor="t" anchorCtr="0">
            <a:spAutoFit/>
          </a:bodyPr>
          <a:lstStyle/>
          <a:p>
            <a:r>
              <a:rPr lang="en" sz="1400" dirty="0">
                <a:solidFill>
                  <a:srgbClr val="00FF00"/>
                </a:solidFill>
                <a:highlight>
                  <a:srgbClr val="000000"/>
                </a:highlight>
                <a:latin typeface="Courier New"/>
                <a:ea typeface="Courier New"/>
                <a:cs typeface="Courier New"/>
                <a:sym typeface="Courier New"/>
              </a:rPr>
              <a:t>// Create </a:t>
            </a:r>
            <a:r>
              <a:rPr lang="en" sz="1400" dirty="0" err="1">
                <a:solidFill>
                  <a:srgbClr val="00FF00"/>
                </a:solidFill>
                <a:highlight>
                  <a:srgbClr val="000000"/>
                </a:highlight>
                <a:latin typeface="Courier New"/>
                <a:ea typeface="Courier New"/>
                <a:cs typeface="Courier New"/>
                <a:sym typeface="Courier New"/>
              </a:rPr>
              <a:t>gRPC</a:t>
            </a:r>
            <a:r>
              <a:rPr lang="en" sz="1400" dirty="0">
                <a:solidFill>
                  <a:srgbClr val="00FF00"/>
                </a:solidFill>
                <a:highlight>
                  <a:srgbClr val="000000"/>
                </a:highlight>
                <a:latin typeface="Courier New"/>
                <a:ea typeface="Courier New"/>
                <a:cs typeface="Courier New"/>
                <a:sym typeface="Courier New"/>
              </a:rPr>
              <a:t> request message.</a:t>
            </a:r>
          </a:p>
          <a:p>
            <a:r>
              <a:rPr lang="en" sz="1400" dirty="0" err="1">
                <a:solidFill>
                  <a:srgbClr val="00FF00"/>
                </a:solidFill>
                <a:highlight>
                  <a:srgbClr val="000000"/>
                </a:highlight>
                <a:latin typeface="Courier New"/>
                <a:ea typeface="Courier New"/>
                <a:cs typeface="Courier New"/>
                <a:sym typeface="Courier New"/>
              </a:rPr>
              <a:t>IngestionRequest.Builder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requestBuilder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IngestionRequest.</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event timestamp in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Timestamp.Builder</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Timestamp.</a:t>
            </a:r>
            <a:r>
              <a:rPr lang="en" sz="1400" i="1" dirty="0" err="1">
                <a:solidFill>
                  <a:srgbClr val="00FF00"/>
                </a:solidFill>
                <a:highlight>
                  <a:srgbClr val="000000"/>
                </a:highlight>
                <a:latin typeface="Courier New"/>
                <a:ea typeface="Courier New"/>
                <a:cs typeface="Courier New"/>
                <a:sym typeface="Courier New"/>
              </a:rPr>
              <a:t>newBuilder</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snapshotTimestampBuilder.setEpochSeconds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params.snapshotTimestampSeconds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snapshotTimestampBuilder.setNanoseconds</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params.snapshotTimestampNanos</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snapshotTimestampBuilder.build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requestBuilder.setSnapshotTimestamp</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snapshotTimestampBuilder</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 sz="1400" dirty="0">
                <a:solidFill>
                  <a:srgbClr val="00FF00"/>
                </a:solidFill>
                <a:highlight>
                  <a:srgbClr val="000000"/>
                </a:highlight>
                <a:latin typeface="Courier New"/>
                <a:ea typeface="Courier New"/>
                <a:cs typeface="Courier New"/>
                <a:sym typeface="Courier New"/>
              </a:rPr>
              <a:t>// Set data in request.</a:t>
            </a:r>
          </a:p>
          <a:p>
            <a:r>
              <a:rPr lang="en" sz="1400" dirty="0" err="1">
                <a:solidFill>
                  <a:srgbClr val="00FF00"/>
                </a:solidFill>
                <a:highlight>
                  <a:srgbClr val="000000"/>
                </a:highlight>
                <a:latin typeface="Courier New"/>
                <a:ea typeface="Courier New"/>
                <a:cs typeface="Courier New"/>
                <a:sym typeface="Courier New"/>
              </a:rPr>
              <a:t>IngestionDataFrame</a:t>
            </a:r>
            <a:r>
              <a:rPr lang="en" sz="1400" dirty="0">
                <a:solidFill>
                  <a:srgbClr val="00FF00"/>
                </a:solidFill>
                <a:highlight>
                  <a:srgbClr val="000000"/>
                </a:highlight>
                <a:latin typeface="Courier New"/>
                <a:ea typeface="Courier New"/>
                <a:cs typeface="Courier New"/>
                <a:sym typeface="Courier New"/>
              </a:rPr>
              <a:t> </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ingestionDataFrameForTable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pvDataTable</a:t>
            </a:r>
            <a:r>
              <a:rPr lang="en" sz="1400" dirty="0">
                <a:solidFill>
                  <a:srgbClr val="00FF00"/>
                </a:solidFill>
                <a:highlight>
                  <a:srgbClr val="000000"/>
                </a:highlight>
                <a:latin typeface="Courier New"/>
                <a:ea typeface="Courier New"/>
                <a:cs typeface="Courier New"/>
                <a:sym typeface="Courier New"/>
              </a:rPr>
              <a:t>);</a:t>
            </a:r>
          </a:p>
          <a:p>
            <a:r>
              <a:rPr lang="en" sz="1400" dirty="0" err="1">
                <a:solidFill>
                  <a:srgbClr val="00FF00"/>
                </a:solidFill>
                <a:highlight>
                  <a:srgbClr val="000000"/>
                </a:highlight>
                <a:latin typeface="Courier New"/>
                <a:ea typeface="Courier New"/>
                <a:cs typeface="Courier New"/>
                <a:sym typeface="Courier New"/>
              </a:rPr>
              <a:t>requestBuilder.setIngestionDataFrame</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dataFrame</a:t>
            </a:r>
            <a:r>
              <a:rPr lang="en" sz="1400" dirty="0">
                <a:solidFill>
                  <a:srgbClr val="00FF00"/>
                </a:solidFill>
                <a:highlight>
                  <a:srgbClr val="000000"/>
                </a:highlight>
                <a:latin typeface="Courier New"/>
                <a:ea typeface="Courier New"/>
                <a:cs typeface="Courier New"/>
                <a:sym typeface="Courier New"/>
              </a:rPr>
              <a:t>);</a:t>
            </a:r>
          </a:p>
          <a:p>
            <a:endParaRPr lang="en" sz="1400" dirty="0">
              <a:solidFill>
                <a:srgbClr val="00FF00"/>
              </a:solidFill>
              <a:highlight>
                <a:srgbClr val="000000"/>
              </a:highlight>
              <a:latin typeface="Courier New"/>
              <a:ea typeface="Courier New"/>
              <a:cs typeface="Courier New"/>
              <a:sym typeface="Courier New"/>
            </a:endParaRPr>
          </a:p>
          <a:p>
            <a:r>
              <a:rPr lang="en-US" sz="1400" dirty="0">
                <a:solidFill>
                  <a:srgbClr val="00FF00"/>
                </a:solidFill>
                <a:highlight>
                  <a:srgbClr val="000000"/>
                </a:highlight>
                <a:latin typeface="Courier New"/>
                <a:ea typeface="Courier New"/>
                <a:cs typeface="Courier New"/>
                <a:sym typeface="Courier New"/>
              </a:rPr>
              <a:t>// Build and send request.</a:t>
            </a:r>
            <a:endParaRPr sz="1400" dirty="0">
              <a:solidFill>
                <a:srgbClr val="00FF00"/>
              </a:solidFill>
              <a:highlight>
                <a:srgbClr val="000000"/>
              </a:highlight>
              <a:latin typeface="Courier New"/>
              <a:ea typeface="Courier New"/>
              <a:cs typeface="Courier New"/>
              <a:sym typeface="Courier New"/>
            </a:endParaRPr>
          </a:p>
          <a:p>
            <a:r>
              <a:rPr lang="en" sz="1400" dirty="0" err="1">
                <a:solidFill>
                  <a:srgbClr val="00FF00"/>
                </a:solidFill>
                <a:highlight>
                  <a:srgbClr val="000000"/>
                </a:highlight>
                <a:latin typeface="Courier New"/>
                <a:ea typeface="Courier New"/>
                <a:cs typeface="Courier New"/>
                <a:sym typeface="Courier New"/>
              </a:rPr>
              <a:t>IngestionResponse</a:t>
            </a:r>
            <a:r>
              <a:rPr lang="en" sz="1400" dirty="0">
                <a:solidFill>
                  <a:srgbClr val="00FF00"/>
                </a:solidFill>
                <a:highlight>
                  <a:srgbClr val="000000"/>
                </a:highlight>
                <a:latin typeface="Courier New"/>
                <a:ea typeface="Courier New"/>
                <a:cs typeface="Courier New"/>
                <a:sym typeface="Courier New"/>
              </a:rPr>
              <a:t> = </a:t>
            </a:r>
            <a:r>
              <a:rPr lang="en" sz="1400" dirty="0" err="1">
                <a:solidFill>
                  <a:srgbClr val="00FF00"/>
                </a:solidFill>
                <a:highlight>
                  <a:srgbClr val="000000"/>
                </a:highlight>
                <a:latin typeface="Courier New"/>
                <a:ea typeface="Courier New"/>
                <a:cs typeface="Courier New"/>
                <a:sym typeface="Courier New"/>
              </a:rPr>
              <a:t>blockingStub.ingestData</a:t>
            </a:r>
            <a:r>
              <a:rPr lang="en" sz="1400" dirty="0">
                <a:solidFill>
                  <a:srgbClr val="00FF00"/>
                </a:solidFill>
                <a:highlight>
                  <a:srgbClr val="000000"/>
                </a:highlight>
                <a:latin typeface="Courier New"/>
                <a:ea typeface="Courier New"/>
                <a:cs typeface="Courier New"/>
                <a:sym typeface="Courier New"/>
              </a:rPr>
              <a:t>(</a:t>
            </a:r>
            <a:r>
              <a:rPr lang="en" sz="1400" dirty="0" err="1">
                <a:solidFill>
                  <a:srgbClr val="00FF00"/>
                </a:solidFill>
                <a:highlight>
                  <a:srgbClr val="000000"/>
                </a:highlight>
                <a:latin typeface="Courier New"/>
                <a:ea typeface="Courier New"/>
                <a:cs typeface="Courier New"/>
                <a:sym typeface="Courier New"/>
              </a:rPr>
              <a:t>requestBuilder.build</a:t>
            </a:r>
            <a:r>
              <a:rPr lang="en" sz="1400" dirty="0">
                <a:solidFill>
                  <a:srgbClr val="00FF00"/>
                </a:solidFill>
                <a:highlight>
                  <a:srgbClr val="000000"/>
                </a:highlight>
                <a:latin typeface="Courier New"/>
                <a:ea typeface="Courier New"/>
                <a:cs typeface="Courier New"/>
                <a:sym typeface="Courier New"/>
              </a:rPr>
              <a:t>());</a:t>
            </a:r>
            <a:endParaRPr sz="1400" dirty="0">
              <a:solidFill>
                <a:srgbClr val="00FF00"/>
              </a:solidFill>
              <a:highlight>
                <a:srgbClr val="000000"/>
              </a:highlight>
              <a:latin typeface="Courier New"/>
              <a:ea typeface="Courier New"/>
              <a:cs typeface="Courier New"/>
              <a:sym typeface="Courier New"/>
            </a:endParaRPr>
          </a:p>
        </p:txBody>
      </p:sp>
      <p:sp>
        <p:nvSpPr>
          <p:cNvPr id="14" name="Google Shape;190;p33">
            <a:extLst>
              <a:ext uri="{FF2B5EF4-FFF2-40B4-BE49-F238E27FC236}">
                <a16:creationId xmlns:a16="http://schemas.microsoft.com/office/drawing/2014/main" id="{604C699B-B4ED-999E-391C-F8FD8DE4FE89}"/>
              </a:ext>
            </a:extLst>
          </p:cNvPr>
          <p:cNvSpPr txBox="1">
            <a:spLocks/>
          </p:cNvSpPr>
          <p:nvPr/>
        </p:nvSpPr>
        <p:spPr>
          <a:xfrm>
            <a:off x="4233178" y="5595060"/>
            <a:ext cx="6670977" cy="485444"/>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Create ingestion request, set timestamp and add data, build and send request.</a:t>
            </a:r>
            <a:endParaRPr lang="en-US" sz="1400" b="1" i="1" dirty="0"/>
          </a:p>
        </p:txBody>
      </p:sp>
    </p:spTree>
    <p:extLst>
      <p:ext uri="{BB962C8B-B14F-4D97-AF65-F5344CB8AC3E}">
        <p14:creationId xmlns:p14="http://schemas.microsoft.com/office/powerpoint/2010/main" val="95897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fontScale="90000"/>
          </a:bodyPr>
          <a:lstStyle/>
          <a:p>
            <a:r>
              <a:rPr lang="en-US" sz="4200" dirty="0"/>
              <a:t>MLDP Elements</a:t>
            </a:r>
            <a:br>
              <a:rPr lang="en-US" sz="4200" dirty="0"/>
            </a:br>
            <a:r>
              <a:rPr lang="en-US" sz="3100" dirty="0"/>
              <a:t>Applications: Example Client Library Application</a:t>
            </a:r>
            <a:br>
              <a:rPr lang="en-US" sz="2400" dirty="0"/>
            </a:br>
            <a:endParaRPr lang="en-US" sz="20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24</a:t>
            </a:fld>
            <a:endParaRPr lang="en-US"/>
          </a:p>
        </p:txBody>
      </p:sp>
      <p:pic>
        <p:nvPicPr>
          <p:cNvPr id="12" name="Picture 11">
            <a:extLst>
              <a:ext uri="{FF2B5EF4-FFF2-40B4-BE49-F238E27FC236}">
                <a16:creationId xmlns:a16="http://schemas.microsoft.com/office/drawing/2014/main" id="{0E635327-6727-FA43-FD8C-59280E4745A1}"/>
              </a:ext>
            </a:extLst>
          </p:cNvPr>
          <p:cNvPicPr>
            <a:picLocks noChangeAspect="1"/>
          </p:cNvPicPr>
          <p:nvPr/>
        </p:nvPicPr>
        <p:blipFill>
          <a:blip r:embed="rId3"/>
          <a:srcRect/>
          <a:stretch/>
        </p:blipFill>
        <p:spPr>
          <a:xfrm>
            <a:off x="10510788" y="80015"/>
            <a:ext cx="1289115" cy="947446"/>
          </a:xfrm>
          <a:prstGeom prst="rect">
            <a:avLst/>
          </a:prstGeom>
        </p:spPr>
      </p:pic>
      <p:sp>
        <p:nvSpPr>
          <p:cNvPr id="3" name="Google Shape;174;p31">
            <a:extLst>
              <a:ext uri="{FF2B5EF4-FFF2-40B4-BE49-F238E27FC236}">
                <a16:creationId xmlns:a16="http://schemas.microsoft.com/office/drawing/2014/main" id="{D2D0F5F6-E09A-C60F-6933-E5C4B377C062}"/>
              </a:ext>
            </a:extLst>
          </p:cNvPr>
          <p:cNvSpPr txBox="1">
            <a:spLocks/>
          </p:cNvSpPr>
          <p:nvPr/>
        </p:nvSpPr>
        <p:spPr>
          <a:xfrm>
            <a:off x="303962" y="2689535"/>
            <a:ext cx="2657451" cy="2789104"/>
          </a:xfrm>
          <a:prstGeom prst="rect">
            <a:avLst/>
          </a:prstGeom>
        </p:spPr>
        <p:txBody>
          <a:bodyPr spcFirstLastPara="1" vert="horz" wrap="square" lIns="121900" tIns="121900" rIns="121900" bIns="1219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Use of Client Libraries provides higher-level interface for building applications.</a:t>
            </a:r>
          </a:p>
        </p:txBody>
      </p:sp>
      <p:sp>
        <p:nvSpPr>
          <p:cNvPr id="5" name="Google Shape;189;p33">
            <a:extLst>
              <a:ext uri="{FF2B5EF4-FFF2-40B4-BE49-F238E27FC236}">
                <a16:creationId xmlns:a16="http://schemas.microsoft.com/office/drawing/2014/main" id="{A4AC7A78-A66F-2CA5-E6F6-FF0A4A3B2094}"/>
              </a:ext>
            </a:extLst>
          </p:cNvPr>
          <p:cNvSpPr txBox="1">
            <a:spLocks/>
          </p:cNvSpPr>
          <p:nvPr/>
        </p:nvSpPr>
        <p:spPr>
          <a:xfrm>
            <a:off x="3265375" y="2176149"/>
            <a:ext cx="8257589" cy="3815877"/>
          </a:xfrm>
          <a:prstGeom prst="rect">
            <a:avLst/>
          </a:prstGeom>
          <a:solidFill>
            <a:srgbClr val="000000"/>
          </a:solidFill>
          <a:ln w="9525" cap="flat" cmpd="sng">
            <a:solidFill>
              <a:srgbClr val="000000"/>
            </a:solidFill>
            <a:prstDash val="solid"/>
            <a:round/>
            <a:headEnd type="none" w="sm" len="sm"/>
            <a:tailEnd type="none" w="sm" len="sm"/>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interface to streaming ingestion service.</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IIngestionStream</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ingStream</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DsIngestionServiceFactory.connectStream</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Open stream for PV data provider registration.</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ingStream.openStream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pvProviderRegistration</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Create </a:t>
            </a: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from PV table for current interval.</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DataFrame</a:t>
            </a:r>
            <a:r>
              <a:rPr lang="en-US" sz="1400" dirty="0">
                <a:solidFill>
                  <a:srgbClr val="00FF00"/>
                </a:solidFill>
                <a:latin typeface="Courier New"/>
                <a:ea typeface="Courier New"/>
                <a:cs typeface="Courier New"/>
                <a:sym typeface="Courier New"/>
              </a:rPr>
              <a:t> </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 = </a:t>
            </a:r>
            <a:r>
              <a:rPr lang="en-US" sz="1400" dirty="0" err="1">
                <a:solidFill>
                  <a:srgbClr val="00FF00"/>
                </a:solidFill>
                <a:latin typeface="Courier New"/>
                <a:ea typeface="Courier New"/>
                <a:cs typeface="Courier New"/>
                <a:sym typeface="Courier New"/>
              </a:rPr>
              <a:t>DataFrame.from</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pvValueTable</a:t>
            </a:r>
            <a:r>
              <a:rPr lang="en-US" sz="1400" dirty="0">
                <a:solidFill>
                  <a:srgbClr val="00FF00"/>
                </a:solidFill>
                <a:latin typeface="Courier New"/>
                <a:ea typeface="Courier New"/>
                <a:cs typeface="Courier New"/>
                <a:sym typeface="Courier New"/>
              </a:rPr>
              <a:t>);</a:t>
            </a:r>
          </a:p>
          <a:p>
            <a:pPr marL="0" indent="0">
              <a:buSzPts val="935"/>
              <a:buFont typeface="Arial" panose="020B0604020202020204" pitchFamily="34" charset="0"/>
              <a:buNone/>
            </a:pPr>
            <a:endParaRPr lang="en-US" sz="1400" dirty="0">
              <a:solidFill>
                <a:srgbClr val="00FF00"/>
              </a:solidFill>
              <a:latin typeface="Courier New"/>
              <a:ea typeface="Courier New"/>
              <a:cs typeface="Courier New"/>
              <a:sym typeface="Courier New"/>
            </a:endParaRPr>
          </a:p>
          <a:p>
            <a:pPr marL="0" indent="0">
              <a:buSzPts val="935"/>
              <a:buFont typeface="Arial" panose="020B0604020202020204" pitchFamily="34" charset="0"/>
              <a:buNone/>
            </a:pPr>
            <a:r>
              <a:rPr lang="en-US" sz="1400" dirty="0">
                <a:solidFill>
                  <a:srgbClr val="00FF00"/>
                </a:solidFill>
                <a:latin typeface="Courier New"/>
                <a:ea typeface="Courier New"/>
                <a:cs typeface="Courier New"/>
                <a:sym typeface="Courier New"/>
              </a:rPr>
              <a:t>// Send data frame to ingestion service in current stream.</a:t>
            </a:r>
          </a:p>
          <a:p>
            <a:pPr marL="0" indent="0">
              <a:buSzPts val="935"/>
              <a:buFont typeface="Arial" panose="020B0604020202020204" pitchFamily="34" charset="0"/>
              <a:buNone/>
            </a:pPr>
            <a:r>
              <a:rPr lang="en-US" sz="1400" dirty="0" err="1">
                <a:solidFill>
                  <a:srgbClr val="00FF00"/>
                </a:solidFill>
                <a:latin typeface="Courier New"/>
                <a:ea typeface="Courier New"/>
                <a:cs typeface="Courier New"/>
                <a:sym typeface="Courier New"/>
              </a:rPr>
              <a:t>ingStream.streamData</a:t>
            </a:r>
            <a:r>
              <a:rPr lang="en-US" sz="1400" dirty="0">
                <a:solidFill>
                  <a:srgbClr val="00FF00"/>
                </a:solidFill>
                <a:latin typeface="Courier New"/>
                <a:ea typeface="Courier New"/>
                <a:cs typeface="Courier New"/>
                <a:sym typeface="Courier New"/>
              </a:rPr>
              <a:t>(</a:t>
            </a:r>
            <a:r>
              <a:rPr lang="en-US" sz="1400" dirty="0" err="1">
                <a:solidFill>
                  <a:srgbClr val="00FF00"/>
                </a:solidFill>
                <a:latin typeface="Courier New"/>
                <a:ea typeface="Courier New"/>
                <a:cs typeface="Courier New"/>
                <a:sym typeface="Courier New"/>
              </a:rPr>
              <a:t>dataFrameCurrentInterval</a:t>
            </a:r>
            <a:r>
              <a:rPr lang="en-US" sz="1400" dirty="0">
                <a:solidFill>
                  <a:srgbClr val="00FF00"/>
                </a:solidFill>
                <a:latin typeface="Courier New"/>
                <a:ea typeface="Courier New"/>
                <a:cs typeface="Courier New"/>
                <a:sym typeface="Courier New"/>
              </a:rPr>
              <a:t>);</a:t>
            </a:r>
          </a:p>
        </p:txBody>
      </p:sp>
      <p:sp>
        <p:nvSpPr>
          <p:cNvPr id="7" name="Google Shape;190;p33">
            <a:extLst>
              <a:ext uri="{FF2B5EF4-FFF2-40B4-BE49-F238E27FC236}">
                <a16:creationId xmlns:a16="http://schemas.microsoft.com/office/drawing/2014/main" id="{7BD44EDC-DAD2-C84B-4D0D-45785C4DF8DA}"/>
              </a:ext>
            </a:extLst>
          </p:cNvPr>
          <p:cNvSpPr txBox="1">
            <a:spLocks/>
          </p:cNvSpPr>
          <p:nvPr/>
        </p:nvSpPr>
        <p:spPr>
          <a:xfrm>
            <a:off x="3086100" y="5847883"/>
            <a:ext cx="8436864" cy="624631"/>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5000"/>
              </a:lnSpc>
              <a:spcAft>
                <a:spcPts val="1600"/>
              </a:spcAft>
              <a:buClr>
                <a:srgbClr val="000000"/>
              </a:buClr>
              <a:buSzPts val="935"/>
              <a:buFont typeface="Arial" panose="020B0604020202020204" pitchFamily="34" charset="0"/>
              <a:buNone/>
            </a:pPr>
            <a:r>
              <a:rPr lang="en-US" sz="1400" b="1" i="1" dirty="0"/>
              <a:t>Example:</a:t>
            </a:r>
            <a:r>
              <a:rPr lang="en-US" sz="1400" i="1" dirty="0"/>
              <a:t> Open streaming connection to Ingestion Service, create data frame for current interval, send to service.</a:t>
            </a:r>
            <a:endParaRPr lang="en-US" sz="1400" b="1" i="1" dirty="0"/>
          </a:p>
        </p:txBody>
      </p:sp>
    </p:spTree>
    <p:extLst>
      <p:ext uri="{BB962C8B-B14F-4D97-AF65-F5344CB8AC3E}">
        <p14:creationId xmlns:p14="http://schemas.microsoft.com/office/powerpoint/2010/main" val="3235003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663285"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0323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28148C-0657-9B8F-E5A2-C289C9C327D2}"/>
              </a:ext>
            </a:extLst>
          </p:cNvPr>
          <p:cNvSpPr>
            <a:spLocks noGrp="1"/>
          </p:cNvSpPr>
          <p:nvPr>
            <p:ph idx="1"/>
          </p:nvPr>
        </p:nvSpPr>
        <p:spPr>
          <a:xfrm>
            <a:off x="396339" y="2851942"/>
            <a:ext cx="6332011" cy="3757788"/>
          </a:xfrm>
        </p:spPr>
        <p:txBody>
          <a:bodyPr>
            <a:normAutofit/>
          </a:bodyPr>
          <a:lstStyle/>
          <a:p>
            <a:r>
              <a:rPr lang="en-US" sz="2200" dirty="0"/>
              <a:t>MLDP Web Application is a browser-based application built using JavaScript.</a:t>
            </a:r>
          </a:p>
          <a:p>
            <a:r>
              <a:rPr lang="en-US" sz="2200" dirty="0"/>
              <a:t>Provides remote access to the MLDP Core Services:</a:t>
            </a:r>
          </a:p>
          <a:p>
            <a:pPr lvl="1"/>
            <a:r>
              <a:rPr lang="en-US" sz="1800" dirty="0"/>
              <a:t>Facilitates a subset of Query and Annotation Service features.</a:t>
            </a:r>
          </a:p>
          <a:p>
            <a:pPr lvl="1"/>
            <a:r>
              <a:rPr lang="en-US" sz="1800" dirty="0"/>
              <a:t>Provides tools for navigation, inspection, visualization, download, and data processing / analysis.</a:t>
            </a:r>
            <a:endParaRPr lang="en-US" sz="2200" dirty="0"/>
          </a:p>
          <a:p>
            <a:r>
              <a:rPr lang="en-US" sz="2200" dirty="0"/>
              <a:t>Web Application Server provides an API that augments the core Data Platform API.</a:t>
            </a:r>
          </a:p>
        </p:txBody>
      </p:sp>
      <p:pic>
        <p:nvPicPr>
          <p:cNvPr id="5" name="Picture 4">
            <a:extLst>
              <a:ext uri="{FF2B5EF4-FFF2-40B4-BE49-F238E27FC236}">
                <a16:creationId xmlns:a16="http://schemas.microsoft.com/office/drawing/2014/main" id="{331346B6-1E17-2EA8-5154-7B29B6CEDA61}"/>
              </a:ext>
            </a:extLst>
          </p:cNvPr>
          <p:cNvPicPr>
            <a:picLocks noChangeAspect="1"/>
          </p:cNvPicPr>
          <p:nvPr/>
        </p:nvPicPr>
        <p:blipFill>
          <a:blip r:embed="rId2"/>
          <a:srcRect t="1929" r="7267" b="9728"/>
          <a:stretch/>
        </p:blipFill>
        <p:spPr>
          <a:xfrm>
            <a:off x="6982173" y="1319109"/>
            <a:ext cx="4676626" cy="3399668"/>
          </a:xfrm>
          <a:prstGeom prst="rect">
            <a:avLst/>
          </a:prstGeom>
        </p:spPr>
      </p:pic>
      <p:sp>
        <p:nvSpPr>
          <p:cNvPr id="12" name="Slide Number Placeholder 11">
            <a:extLst>
              <a:ext uri="{FF2B5EF4-FFF2-40B4-BE49-F238E27FC236}">
                <a16:creationId xmlns:a16="http://schemas.microsoft.com/office/drawing/2014/main" id="{C3B60222-0A50-AEB5-D75F-703E650A3D40}"/>
              </a:ext>
            </a:extLst>
          </p:cNvPr>
          <p:cNvSpPr>
            <a:spLocks noGrp="1"/>
          </p:cNvSpPr>
          <p:nvPr>
            <p:ph type="sldNum" sz="quarter" idx="12"/>
          </p:nvPr>
        </p:nvSpPr>
        <p:spPr/>
        <p:txBody>
          <a:bodyPr/>
          <a:lstStyle/>
          <a:p>
            <a:fld id="{E3BA4553-FA8E-2441-8109-D32DDCF7B537}" type="slidenum">
              <a:rPr lang="en-US" smtClean="0"/>
              <a:t>26</a:t>
            </a:fld>
            <a:endParaRPr lang="en-US"/>
          </a:p>
        </p:txBody>
      </p:sp>
      <p:sp>
        <p:nvSpPr>
          <p:cNvPr id="14" name="TextBox 13">
            <a:extLst>
              <a:ext uri="{FF2B5EF4-FFF2-40B4-BE49-F238E27FC236}">
                <a16:creationId xmlns:a16="http://schemas.microsoft.com/office/drawing/2014/main" id="{FCB01DB1-65C2-BFE3-324D-8C2B782CFB55}"/>
              </a:ext>
            </a:extLst>
          </p:cNvPr>
          <p:cNvSpPr txBox="1"/>
          <p:nvPr/>
        </p:nvSpPr>
        <p:spPr>
          <a:xfrm>
            <a:off x="8218569" y="6291432"/>
            <a:ext cx="2613408" cy="338554"/>
          </a:xfrm>
          <a:prstGeom prst="rect">
            <a:avLst/>
          </a:prstGeom>
          <a:noFill/>
        </p:spPr>
        <p:txBody>
          <a:bodyPr wrap="none" rtlCol="0">
            <a:spAutoFit/>
          </a:bodyPr>
          <a:lstStyle/>
          <a:p>
            <a:r>
              <a:rPr lang="en-US" sz="1600" dirty="0"/>
              <a:t>Web Application Architecture</a:t>
            </a:r>
          </a:p>
        </p:txBody>
      </p:sp>
      <p:sp>
        <p:nvSpPr>
          <p:cNvPr id="2" name="Title 1">
            <a:extLst>
              <a:ext uri="{FF2B5EF4-FFF2-40B4-BE49-F238E27FC236}">
                <a16:creationId xmlns:a16="http://schemas.microsoft.com/office/drawing/2014/main" id="{3E6D87FD-EE9F-EBC9-C1C5-2461FBA6659D}"/>
              </a:ext>
            </a:extLst>
          </p:cNvPr>
          <p:cNvSpPr>
            <a:spLocks noGrp="1"/>
          </p:cNvSpPr>
          <p:nvPr>
            <p:ph type="title"/>
          </p:nvPr>
        </p:nvSpPr>
        <p:spPr>
          <a:xfrm>
            <a:off x="193137" y="340177"/>
            <a:ext cx="6492891" cy="1956841"/>
          </a:xfrm>
        </p:spPr>
        <p:txBody>
          <a:bodyPr anchor="b">
            <a:normAutofit/>
          </a:bodyPr>
          <a:lstStyle/>
          <a:p>
            <a:r>
              <a:rPr lang="en-US" sz="5400" dirty="0"/>
              <a:t>MLDP Elements</a:t>
            </a:r>
            <a:br>
              <a:rPr lang="en-US" sz="5400" dirty="0"/>
            </a:br>
            <a:r>
              <a:rPr lang="en-US" sz="3600" dirty="0"/>
              <a:t>Web Application</a:t>
            </a:r>
          </a:p>
        </p:txBody>
      </p:sp>
      <p:pic>
        <p:nvPicPr>
          <p:cNvPr id="4" name="Picture 3">
            <a:extLst>
              <a:ext uri="{FF2B5EF4-FFF2-40B4-BE49-F238E27FC236}">
                <a16:creationId xmlns:a16="http://schemas.microsoft.com/office/drawing/2014/main" id="{E196578F-644A-8065-454B-DB400D5FF25E}"/>
              </a:ext>
            </a:extLst>
          </p:cNvPr>
          <p:cNvPicPr>
            <a:picLocks noChangeAspect="1"/>
          </p:cNvPicPr>
          <p:nvPr/>
        </p:nvPicPr>
        <p:blipFill>
          <a:blip r:embed="rId3"/>
          <a:srcRect/>
          <a:stretch/>
        </p:blipFill>
        <p:spPr>
          <a:xfrm>
            <a:off x="10510788" y="95181"/>
            <a:ext cx="1289115" cy="917113"/>
          </a:xfrm>
          <a:prstGeom prst="rect">
            <a:avLst/>
          </a:prstGeom>
        </p:spPr>
      </p:pic>
    </p:spTree>
    <p:extLst>
      <p:ext uri="{BB962C8B-B14F-4D97-AF65-F5344CB8AC3E}">
        <p14:creationId xmlns:p14="http://schemas.microsoft.com/office/powerpoint/2010/main" val="1012111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27</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1846264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435824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21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Project Status</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939247" y="1888178"/>
            <a:ext cx="5837582" cy="4468172"/>
          </a:xfrm>
        </p:spPr>
        <p:txBody>
          <a:bodyPr>
            <a:normAutofit/>
          </a:bodyPr>
          <a:lstStyle/>
          <a:p>
            <a:r>
              <a:rPr lang="en-US" sz="1600" dirty="0"/>
              <a:t>Fully implemented Core Service APIs:</a:t>
            </a:r>
          </a:p>
          <a:p>
            <a:pPr lvl="1"/>
            <a:r>
              <a:rPr lang="en-US" sz="1600" dirty="0"/>
              <a:t>Ingestion: provider registration, ingestion of time-series data, querying status of async ingestion requests.</a:t>
            </a:r>
          </a:p>
          <a:p>
            <a:pPr lvl="1"/>
            <a:r>
              <a:rPr lang="en-US" sz="1600" dirty="0"/>
              <a:t>Query: querying time-series data in bucketed and tabular format, querying Data Archive metadata.</a:t>
            </a:r>
          </a:p>
          <a:p>
            <a:pPr lvl="1"/>
            <a:r>
              <a:rPr lang="en-US" sz="1600" dirty="0"/>
              <a:t>Annotation: Identifying datasets within the Archive, adding annotations to them, querying annotations and retrieving dataset time-series data</a:t>
            </a:r>
          </a:p>
          <a:p>
            <a:r>
              <a:rPr lang="en-US" sz="1600" dirty="0"/>
              <a:t>Eliminated many 3</a:t>
            </a:r>
            <a:r>
              <a:rPr lang="en-US" sz="1600" baseline="30000" dirty="0"/>
              <a:t>rd</a:t>
            </a:r>
            <a:r>
              <a:rPr lang="en-US" sz="1600" dirty="0"/>
              <a:t> party dependencies from original prototype – now restricted to Java, </a:t>
            </a:r>
            <a:r>
              <a:rPr lang="en-US" sz="1600" dirty="0" err="1"/>
              <a:t>gRPC</a:t>
            </a:r>
            <a:r>
              <a:rPr lang="en-US" sz="1600" dirty="0"/>
              <a:t>, and MongoDB.</a:t>
            </a:r>
          </a:p>
          <a:p>
            <a:r>
              <a:rPr lang="en-US" sz="1600" dirty="0"/>
              <a:t>Created suite of utilities for managing MLDP ecosystem.</a:t>
            </a:r>
          </a:p>
          <a:p>
            <a:r>
              <a:rPr lang="en-US" sz="1600" dirty="0"/>
              <a:t>Created deployment tools and “quick start” installer.</a:t>
            </a:r>
          </a:p>
          <a:p>
            <a:r>
              <a:rPr lang="en-US" sz="1600" dirty="0"/>
              <a:t>Ingestion over 200x faster than prototype at ~ 200 </a:t>
            </a:r>
            <a:r>
              <a:rPr lang="en-US" sz="1600" dirty="0" err="1"/>
              <a:t>MBps</a:t>
            </a:r>
            <a:r>
              <a:rPr lang="en-US" sz="1600" dirty="0"/>
              <a:t> data ingestion rates.</a:t>
            </a:r>
          </a:p>
          <a:p>
            <a:r>
              <a:rPr lang="en-US" sz="1600" dirty="0"/>
              <a:t>Evaluated C++ </a:t>
            </a:r>
            <a:r>
              <a:rPr lang="en-US" sz="1600" dirty="0" err="1"/>
              <a:t>gRPC</a:t>
            </a:r>
            <a:r>
              <a:rPr lang="en-US" sz="1600" dirty="0"/>
              <a:t> for </a:t>
            </a:r>
            <a:r>
              <a:rPr lang="en-US" sz="1600" dirty="0" err="1"/>
              <a:t>datastream</a:t>
            </a:r>
            <a:r>
              <a:rPr lang="en-US" sz="1600" dirty="0"/>
              <a:t> processing (~ 500 </a:t>
            </a:r>
            <a:r>
              <a:rPr lang="en-US" sz="1600" dirty="0" err="1"/>
              <a:t>MBps</a:t>
            </a:r>
            <a:r>
              <a:rPr lang="en-US" sz="1600" dirty="0"/>
              <a:t> transmission rates).</a:t>
            </a:r>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Presentation with Checklist">
            <a:extLst>
              <a:ext uri="{FF2B5EF4-FFF2-40B4-BE49-F238E27FC236}">
                <a16:creationId xmlns:a16="http://schemas.microsoft.com/office/drawing/2014/main" id="{03F470B3-A484-0643-1620-194CB587E2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smtClean="0"/>
              <a:pPr>
                <a:spcAft>
                  <a:spcPts val="600"/>
                </a:spcAft>
              </a:pPr>
              <a:t>28</a:t>
            </a:fld>
            <a:endParaRPr lang="en-US"/>
          </a:p>
        </p:txBody>
      </p:sp>
    </p:spTree>
    <p:extLst>
      <p:ext uri="{BB962C8B-B14F-4D97-AF65-F5344CB8AC3E}">
        <p14:creationId xmlns:p14="http://schemas.microsoft.com/office/powerpoint/2010/main" val="426125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762000" y="1138265"/>
            <a:ext cx="5791199" cy="1401183"/>
          </a:xfrm>
        </p:spPr>
        <p:txBody>
          <a:bodyPr anchor="t">
            <a:normAutofit/>
          </a:bodyPr>
          <a:lstStyle/>
          <a:p>
            <a:r>
              <a:rPr lang="en-US" sz="3200"/>
              <a:t>MLDP Road Map</a:t>
            </a:r>
          </a:p>
        </p:txBody>
      </p:sp>
      <p:cxnSp>
        <p:nvCxnSpPr>
          <p:cNvPr id="24" name="Straight Connector 2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865140" y="1828799"/>
            <a:ext cx="6443435" cy="4892675"/>
          </a:xfrm>
        </p:spPr>
        <p:txBody>
          <a:bodyPr>
            <a:normAutofit/>
          </a:bodyPr>
          <a:lstStyle/>
          <a:p>
            <a:r>
              <a:rPr lang="en-US" sz="1400" dirty="0"/>
              <a:t>Continue adding features to Core Services:</a:t>
            </a:r>
          </a:p>
          <a:p>
            <a:pPr lvl="1"/>
            <a:r>
              <a:rPr lang="en-US" sz="1400" dirty="0"/>
              <a:t>Ingestion: Framework for measuring data ingestion statistics.</a:t>
            </a:r>
          </a:p>
          <a:p>
            <a:pPr lvl="1"/>
            <a:r>
              <a:rPr lang="en-US" sz="1400" dirty="0"/>
              <a:t>Annotation: Export mechanism, additional annotation types.</a:t>
            </a:r>
          </a:p>
          <a:p>
            <a:r>
              <a:rPr lang="en-US" sz="1400" dirty="0"/>
              <a:t>Continue development of Client Libraries.</a:t>
            </a:r>
          </a:p>
          <a:p>
            <a:r>
              <a:rPr lang="en-US" sz="1400" dirty="0"/>
              <a:t>Perform more extensive load and scale testing.</a:t>
            </a:r>
          </a:p>
          <a:p>
            <a:r>
              <a:rPr lang="en-US" sz="1400" dirty="0"/>
              <a:t>Build data generator / simulator.</a:t>
            </a:r>
          </a:p>
          <a:p>
            <a:r>
              <a:rPr lang="en-US" sz="1400" dirty="0"/>
              <a:t>Add mechanism for customizable, real-time processing of ingestion data stream.</a:t>
            </a:r>
          </a:p>
          <a:p>
            <a:r>
              <a:rPr lang="en-US" sz="1400" dirty="0"/>
              <a:t>Incorporate authentication and authorization:</a:t>
            </a:r>
          </a:p>
          <a:p>
            <a:pPr lvl="1"/>
            <a:r>
              <a:rPr lang="en-US" sz="1400" dirty="0"/>
              <a:t>Token based authentication for query clients and web application.</a:t>
            </a:r>
          </a:p>
          <a:p>
            <a:pPr lvl="1"/>
            <a:r>
              <a:rPr lang="en-US" sz="1400" dirty="0"/>
              <a:t>Role-based authorization.</a:t>
            </a:r>
          </a:p>
          <a:p>
            <a:r>
              <a:rPr lang="en-US" sz="1400" dirty="0"/>
              <a:t>Create infrastructure for system administration:</a:t>
            </a:r>
          </a:p>
          <a:p>
            <a:pPr lvl="1"/>
            <a:r>
              <a:rPr lang="en-US" sz="1400" dirty="0"/>
              <a:t>Age-based archival of data to HDF5 files to manage database footprint.</a:t>
            </a:r>
          </a:p>
          <a:p>
            <a:pPr lvl="1"/>
            <a:r>
              <a:rPr lang="en-US" sz="1400" dirty="0"/>
              <a:t>Tools for replication / synchronization of archive to distributed researchers.</a:t>
            </a:r>
          </a:p>
          <a:p>
            <a:r>
              <a:rPr lang="en-US" sz="1400" dirty="0"/>
              <a:t>Investigate approaches for performance improvement:</a:t>
            </a:r>
          </a:p>
          <a:p>
            <a:pPr lvl="1"/>
            <a:r>
              <a:rPr lang="en-US" sz="1400" dirty="0"/>
              <a:t>MongoDB clustering, partitioning (sharding), and connection pooling.</a:t>
            </a:r>
          </a:p>
          <a:p>
            <a:pPr lvl="1"/>
            <a:r>
              <a:rPr lang="en-US" sz="1400" dirty="0"/>
              <a:t>Horizontal scaling for deployment of core services.</a:t>
            </a:r>
          </a:p>
          <a:p>
            <a:pPr lvl="1"/>
            <a:r>
              <a:rPr lang="en-US" sz="1400" dirty="0"/>
              <a:t>Optimized tools for data streaming between components e.g., Apache Kafka</a:t>
            </a:r>
            <a:endParaRPr lang="en-US" sz="1000" dirty="0"/>
          </a:p>
        </p:txBody>
      </p:sp>
      <p:sp>
        <p:nvSpPr>
          <p:cNvPr id="26" name="Rectangle 25">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resentation with Checklist">
            <a:extLst>
              <a:ext uri="{FF2B5EF4-FFF2-40B4-BE49-F238E27FC236}">
                <a16:creationId xmlns:a16="http://schemas.microsoft.com/office/drawing/2014/main" id="{BAD9CAB7-8E44-79BE-B75B-B0538BA7D2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29</a:t>
            </a:fld>
            <a:endParaRPr lang="en-US"/>
          </a:p>
        </p:txBody>
      </p:sp>
    </p:spTree>
    <p:extLst>
      <p:ext uri="{BB962C8B-B14F-4D97-AF65-F5344CB8AC3E}">
        <p14:creationId xmlns:p14="http://schemas.microsoft.com/office/powerpoint/2010/main" val="402919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841248" y="548640"/>
            <a:ext cx="3600860" cy="5431536"/>
          </a:xfrm>
        </p:spPr>
        <p:txBody>
          <a:bodyPr>
            <a:normAutofit/>
          </a:bodyPr>
          <a:lstStyle/>
          <a:p>
            <a:r>
              <a:rPr lang="en-US" sz="5400" dirty="0"/>
              <a:t>MLDP Overview</a:t>
            </a:r>
            <a:br>
              <a:rPr lang="en-US" sz="5400" dirty="0"/>
            </a:br>
            <a:r>
              <a:rPr lang="en-US" sz="3600" dirty="0"/>
              <a:t>Motivation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85CF84F-8743-4F48-E62E-641A2DBF499A}"/>
              </a:ext>
            </a:extLst>
          </p:cNvPr>
          <p:cNvSpPr>
            <a:spLocks noGrp="1"/>
          </p:cNvSpPr>
          <p:nvPr>
            <p:ph idx="1"/>
          </p:nvPr>
        </p:nvSpPr>
        <p:spPr>
          <a:xfrm>
            <a:off x="5126418" y="548640"/>
            <a:ext cx="6224335" cy="5636786"/>
          </a:xfrm>
        </p:spPr>
        <p:txBody>
          <a:bodyPr anchor="ctr">
            <a:normAutofit/>
          </a:bodyPr>
          <a:lstStyle/>
          <a:p>
            <a:pPr marL="0" indent="0">
              <a:buNone/>
            </a:pPr>
            <a:r>
              <a:rPr lang="en-US" sz="2200" dirty="0"/>
              <a:t>Objective: To provide full-stack support for machine learning and general data science applications </a:t>
            </a:r>
            <a:r>
              <a:rPr lang="en-US" sz="2200" kern="1200" dirty="0">
                <a:effectLst/>
                <a:ea typeface="SimSun" panose="02010600030101010101" pitchFamily="2" charset="-122"/>
              </a:rPr>
              <a:t>for the diagnosis, modeling, control, and optimization of</a:t>
            </a:r>
            <a:r>
              <a:rPr lang="en-US" sz="2200" dirty="0"/>
              <a:t> large particle accelerator and experimental physics facilities.</a:t>
            </a:r>
          </a:p>
          <a:p>
            <a:pPr marL="0" indent="0">
              <a:buNone/>
            </a:pPr>
            <a:endParaRPr lang="en-US" sz="2200" dirty="0"/>
          </a:p>
          <a:p>
            <a:pPr lvl="1"/>
            <a:r>
              <a:rPr lang="en-US" sz="1800" dirty="0"/>
              <a:t>Full stack: From high-speed data acquisition to rapid ML/AI application development and deployment.</a:t>
            </a:r>
          </a:p>
          <a:p>
            <a:pPr marL="457200" lvl="1" indent="0">
              <a:buNone/>
            </a:pPr>
            <a:endParaRPr lang="en-US" sz="1800" dirty="0">
              <a:ea typeface="SimSun" panose="02010600030101010101" pitchFamily="2" charset="-122"/>
            </a:endParaRPr>
          </a:p>
          <a:p>
            <a:pPr lvl="1"/>
            <a:r>
              <a:rPr lang="en-US" sz="1800" dirty="0">
                <a:ea typeface="SimSun" panose="02010600030101010101" pitchFamily="2" charset="-122"/>
              </a:rPr>
              <a:t>MLDP gives data science perspective to archived facility data.</a:t>
            </a:r>
            <a:endParaRPr lang="en-US" sz="1800" dirty="0"/>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p:txBody>
          <a:bodyPr/>
          <a:lstStyle/>
          <a:p>
            <a:fld id="{E3BA4553-FA8E-2441-8109-D32DDCF7B537}" type="slidenum">
              <a:rPr lang="en-US" smtClean="0"/>
              <a:t>3</a:t>
            </a:fld>
            <a:endParaRPr lang="en-US"/>
          </a:p>
        </p:txBody>
      </p:sp>
    </p:spTree>
    <p:extLst>
      <p:ext uri="{BB962C8B-B14F-4D97-AF65-F5344CB8AC3E}">
        <p14:creationId xmlns:p14="http://schemas.microsoft.com/office/powerpoint/2010/main" val="1029774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30</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2920850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5391404"/>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789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878854-B026-C546-6218-C9E93A83B1AE}"/>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Summary</a:t>
            </a:r>
          </a:p>
        </p:txBody>
      </p:sp>
      <p:sp>
        <p:nvSpPr>
          <p:cNvPr id="4" name="Slide Number Placeholder 3">
            <a:extLst>
              <a:ext uri="{FF2B5EF4-FFF2-40B4-BE49-F238E27FC236}">
                <a16:creationId xmlns:a16="http://schemas.microsoft.com/office/drawing/2014/main" id="{D1CEA727-4567-D8C7-3C7D-E02138B04FCF}"/>
              </a:ext>
            </a:extLst>
          </p:cNvPr>
          <p:cNvSpPr>
            <a:spLocks noGrp="1"/>
          </p:cNvSpPr>
          <p:nvPr>
            <p:ph type="sldNum" sz="quarter" idx="12"/>
          </p:nvPr>
        </p:nvSpPr>
        <p:spPr>
          <a:xfrm>
            <a:off x="11704320" y="6455664"/>
            <a:ext cx="448056" cy="365125"/>
          </a:xfrm>
        </p:spPr>
        <p:txBody>
          <a:bodyPr vert="horz" lIns="91440" tIns="45720" rIns="91440" bIns="45720" rtlCol="0">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31</a:t>
            </a:fld>
            <a:endParaRPr lang="en-US" sz="1100">
              <a:solidFill>
                <a:schemeClr val="tx1">
                  <a:lumMod val="50000"/>
                  <a:lumOff val="50000"/>
                </a:schemeClr>
              </a:solidFill>
            </a:endParaRPr>
          </a:p>
        </p:txBody>
      </p:sp>
      <p:graphicFrame>
        <p:nvGraphicFramePr>
          <p:cNvPr id="32" name="Content Placeholder 2">
            <a:extLst>
              <a:ext uri="{FF2B5EF4-FFF2-40B4-BE49-F238E27FC236}">
                <a16:creationId xmlns:a16="http://schemas.microsoft.com/office/drawing/2014/main" id="{B0AFA093-DC1C-B19C-80DF-AF5BBB49AB38}"/>
              </a:ext>
            </a:extLst>
          </p:cNvPr>
          <p:cNvGraphicFramePr>
            <a:graphicFrameLocks noGrp="1"/>
          </p:cNvGraphicFramePr>
          <p:nvPr>
            <p:ph idx="1"/>
            <p:extLst>
              <p:ext uri="{D42A27DB-BD31-4B8C-83A1-F6EECF244321}">
                <p14:modId xmlns:p14="http://schemas.microsoft.com/office/powerpoint/2010/main" val="172396193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914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A007BD-C376-D7DE-7EBD-C72FDA0A1F21}"/>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kern="1200">
                <a:solidFill>
                  <a:srgbClr val="FFFFFF"/>
                </a:solidFill>
                <a:latin typeface="+mj-lt"/>
                <a:ea typeface="+mj-ea"/>
                <a:cs typeface="+mj-cs"/>
              </a:rPr>
              <a:t>Supplemental</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BA4B6CA7-2B6A-84AD-6B36-848BFA4140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84707" y="3067050"/>
            <a:ext cx="3019537" cy="3019537"/>
          </a:xfrm>
          <a:prstGeom prst="rect">
            <a:avLst/>
          </a:prstGeom>
        </p:spPr>
      </p:pic>
      <p:sp>
        <p:nvSpPr>
          <p:cNvPr id="6" name="Slide Number Placeholder 5">
            <a:extLst>
              <a:ext uri="{FF2B5EF4-FFF2-40B4-BE49-F238E27FC236}">
                <a16:creationId xmlns:a16="http://schemas.microsoft.com/office/drawing/2014/main" id="{37248B18-A1B4-A9F8-3807-9656B1A8A9FE}"/>
              </a:ext>
            </a:extLst>
          </p:cNvPr>
          <p:cNvSpPr>
            <a:spLocks noGrp="1"/>
          </p:cNvSpPr>
          <p:nvPr>
            <p:ph type="sldNum" sz="quarter" idx="12"/>
          </p:nvPr>
        </p:nvSpPr>
        <p:spPr/>
        <p:txBody>
          <a:bodyPr/>
          <a:lstStyle/>
          <a:p>
            <a:fld id="{E3BA4553-FA8E-2441-8109-D32DDCF7B537}" type="slidenum">
              <a:rPr lang="en-US" smtClean="0"/>
              <a:t>32</a:t>
            </a:fld>
            <a:endParaRPr lang="en-US"/>
          </a:p>
        </p:txBody>
      </p:sp>
    </p:spTree>
    <p:extLst>
      <p:ext uri="{BB962C8B-B14F-4D97-AF65-F5344CB8AC3E}">
        <p14:creationId xmlns:p14="http://schemas.microsoft.com/office/powerpoint/2010/main" val="3148983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b="1" i="1"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33</a:t>
            </a:fld>
            <a:endParaRPr lang="en-US"/>
          </a:p>
        </p:txBody>
      </p:sp>
    </p:spTree>
    <p:extLst>
      <p:ext uri="{BB962C8B-B14F-4D97-AF65-F5344CB8AC3E}">
        <p14:creationId xmlns:p14="http://schemas.microsoft.com/office/powerpoint/2010/main" val="1739653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A9B26-A46F-5E63-9B34-53B6A52AF790}"/>
              </a:ext>
            </a:extLst>
          </p:cNvPr>
          <p:cNvSpPr>
            <a:spLocks noGrp="1"/>
          </p:cNvSpPr>
          <p:nvPr>
            <p:ph type="title"/>
          </p:nvPr>
        </p:nvSpPr>
        <p:spPr>
          <a:xfrm>
            <a:off x="838200" y="365125"/>
            <a:ext cx="10515600" cy="1325563"/>
          </a:xfrm>
        </p:spPr>
        <p:txBody>
          <a:bodyPr>
            <a:normAutofit/>
          </a:bodyPr>
          <a:lstStyle/>
          <a:p>
            <a:r>
              <a:rPr lang="en-US" sz="5400" dirty="0"/>
              <a:t>MLDP Overview</a:t>
            </a:r>
            <a:br>
              <a:rPr lang="en-US" sz="5400" dirty="0"/>
            </a:br>
            <a:r>
              <a:rPr lang="en-US" sz="2700" dirty="0"/>
              <a:t>SBIR Project Background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7C5AAEE2-3369-D947-B2B7-1A3E6D0A5642}"/>
              </a:ext>
            </a:extLst>
          </p:cNvPr>
          <p:cNvSpPr txBox="1">
            <a:spLocks/>
          </p:cNvSpPr>
          <p:nvPr/>
        </p:nvSpPr>
        <p:spPr>
          <a:xfrm>
            <a:off x="331572" y="1806021"/>
            <a:ext cx="11528855" cy="804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t>MLDP development is supported by the US Dept. of Energy (DOE) under a Small Business Innovative Research (SBIR) grant starting in 2022.</a:t>
            </a:r>
          </a:p>
        </p:txBody>
      </p:sp>
      <p:sp>
        <p:nvSpPr>
          <p:cNvPr id="3" name="Content Placeholder 2">
            <a:extLst>
              <a:ext uri="{FF2B5EF4-FFF2-40B4-BE49-F238E27FC236}">
                <a16:creationId xmlns:a16="http://schemas.microsoft.com/office/drawing/2014/main" id="{6133AE47-153B-47F1-2593-DECD8D169820}"/>
              </a:ext>
            </a:extLst>
          </p:cNvPr>
          <p:cNvSpPr>
            <a:spLocks noGrp="1"/>
          </p:cNvSpPr>
          <p:nvPr>
            <p:ph idx="1"/>
          </p:nvPr>
        </p:nvSpPr>
        <p:spPr>
          <a:xfrm>
            <a:off x="775806" y="2599542"/>
            <a:ext cx="9010136" cy="4258458"/>
          </a:xfrm>
        </p:spPr>
        <p:txBody>
          <a:bodyPr>
            <a:normAutofit fontScale="92500" lnSpcReduction="10000"/>
          </a:bodyPr>
          <a:lstStyle/>
          <a:p>
            <a:r>
              <a:rPr lang="en-US" sz="2200" dirty="0"/>
              <a:t>A prototype MLDP was completed in Phase I with the following subsystems:</a:t>
            </a:r>
          </a:p>
          <a:p>
            <a:pPr lvl="1"/>
            <a:r>
              <a:rPr lang="en-US" sz="1800" dirty="0"/>
              <a:t>Aggregator – EPICS based, high-speed synchronous data acquisition of heterogeneous data.</a:t>
            </a:r>
          </a:p>
          <a:p>
            <a:pPr lvl="1"/>
            <a:r>
              <a:rPr lang="en-US" sz="1800" b="1" dirty="0"/>
              <a:t>Datastore</a:t>
            </a:r>
            <a:r>
              <a:rPr lang="en-US" sz="1800" dirty="0"/>
              <a:t> – Standalone system for data ingestion, archive management and access.</a:t>
            </a:r>
          </a:p>
          <a:p>
            <a:pPr lvl="1"/>
            <a:r>
              <a:rPr lang="en-US" sz="1800" dirty="0"/>
              <a:t>Web Application – Universal, remote access and interaction with data archive.</a:t>
            </a:r>
          </a:p>
          <a:p>
            <a:pPr lvl="1"/>
            <a:endParaRPr lang="en-US" sz="1800" dirty="0"/>
          </a:p>
          <a:p>
            <a:r>
              <a:rPr lang="en-US" sz="2200" dirty="0"/>
              <a:t>SBIR Phase II awarded in 2023 (Fiscal Year 2024)</a:t>
            </a:r>
          </a:p>
          <a:p>
            <a:pPr lvl="1"/>
            <a:r>
              <a:rPr lang="en-US" sz="1800" dirty="0"/>
              <a:t>Redesign of Datastore archive and services with emphasis on performance (Year 1).</a:t>
            </a:r>
          </a:p>
          <a:p>
            <a:pPr lvl="1"/>
            <a:r>
              <a:rPr lang="en-US" sz="1800" dirty="0"/>
              <a:t>Support for full archive annotation (Year 1).</a:t>
            </a:r>
          </a:p>
          <a:p>
            <a:pPr lvl="1"/>
            <a:r>
              <a:rPr lang="en-US" sz="1800" b="1" dirty="0"/>
              <a:t>Datastore</a:t>
            </a:r>
            <a:r>
              <a:rPr lang="en-US" sz="1800" dirty="0"/>
              <a:t> use case expansions (Year 2)</a:t>
            </a:r>
          </a:p>
          <a:p>
            <a:pPr lvl="2"/>
            <a:r>
              <a:rPr lang="en-US" sz="1400" dirty="0"/>
              <a:t>Datastream processing, </a:t>
            </a:r>
          </a:p>
          <a:p>
            <a:pPr lvl="2"/>
            <a:r>
              <a:rPr lang="en-US" sz="1400" dirty="0"/>
              <a:t>Algorithm Plugins, </a:t>
            </a:r>
          </a:p>
          <a:p>
            <a:pPr lvl="2"/>
            <a:r>
              <a:rPr lang="en-US" sz="1400" dirty="0"/>
              <a:t>Advanced Data Science Applications.</a:t>
            </a:r>
          </a:p>
          <a:p>
            <a:pPr lvl="1"/>
            <a:endParaRPr lang="en-US" sz="1800" dirty="0"/>
          </a:p>
          <a:p>
            <a:r>
              <a:rPr lang="en-US" sz="2200" dirty="0"/>
              <a:t>“</a:t>
            </a:r>
            <a:r>
              <a:rPr lang="en-US" sz="2200" b="1" dirty="0"/>
              <a:t>Data Platform</a:t>
            </a:r>
            <a:r>
              <a:rPr lang="en-US" sz="2200" dirty="0"/>
              <a:t>” (DP) references previous “</a:t>
            </a:r>
            <a:r>
              <a:rPr lang="en-US" sz="2200" b="1" dirty="0"/>
              <a:t>Datastore</a:t>
            </a:r>
            <a:r>
              <a:rPr lang="en-US" sz="2200" dirty="0"/>
              <a:t>” system of prototype MLDP.</a:t>
            </a:r>
          </a:p>
          <a:p>
            <a:pPr lvl="1"/>
            <a:r>
              <a:rPr lang="en-US" sz="1800" dirty="0"/>
              <a:t>Includes upgrades and extensions for Phase II project.</a:t>
            </a:r>
          </a:p>
        </p:txBody>
      </p:sp>
      <p:sp>
        <p:nvSpPr>
          <p:cNvPr id="6" name="Slide Number Placeholder 5">
            <a:extLst>
              <a:ext uri="{FF2B5EF4-FFF2-40B4-BE49-F238E27FC236}">
                <a16:creationId xmlns:a16="http://schemas.microsoft.com/office/drawing/2014/main" id="{09EB6D2D-3880-E306-4657-FE226CB536B7}"/>
              </a:ext>
            </a:extLst>
          </p:cNvPr>
          <p:cNvSpPr>
            <a:spLocks noGrp="1"/>
          </p:cNvSpPr>
          <p:nvPr>
            <p:ph type="sldNum" sz="quarter" idx="12"/>
          </p:nvPr>
        </p:nvSpPr>
        <p:spPr/>
        <p:txBody>
          <a:bodyPr/>
          <a:lstStyle/>
          <a:p>
            <a:fld id="{E3BA4553-FA8E-2441-8109-D32DDCF7B537}" type="slidenum">
              <a:rPr lang="en-US" smtClean="0"/>
              <a:t>34</a:t>
            </a:fld>
            <a:endParaRPr lang="en-US" dirty="0"/>
          </a:p>
        </p:txBody>
      </p:sp>
    </p:spTree>
    <p:extLst>
      <p:ext uri="{BB962C8B-B14F-4D97-AF65-F5344CB8AC3E}">
        <p14:creationId xmlns:p14="http://schemas.microsoft.com/office/powerpoint/2010/main" val="1608191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b="1" i="1"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35</a:t>
            </a:fld>
            <a:endParaRPr lang="en-US"/>
          </a:p>
        </p:txBody>
      </p:sp>
    </p:spTree>
    <p:extLst>
      <p:ext uri="{BB962C8B-B14F-4D97-AF65-F5344CB8AC3E}">
        <p14:creationId xmlns:p14="http://schemas.microsoft.com/office/powerpoint/2010/main" val="1292092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MLDP Elements</a:t>
            </a:r>
            <a:br>
              <a:rPr lang="en-US" sz="5400" dirty="0"/>
            </a:br>
            <a:r>
              <a:rPr lang="en-US" sz="2700" dirty="0"/>
              <a:t>Ingestion Data Flow Diagram</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36</a:t>
            </a:fld>
            <a:endParaRPr lang="en-US"/>
          </a:p>
        </p:txBody>
      </p:sp>
      <p:pic>
        <p:nvPicPr>
          <p:cNvPr id="3" name="Google Shape;118;p23">
            <a:extLst>
              <a:ext uri="{FF2B5EF4-FFF2-40B4-BE49-F238E27FC236}">
                <a16:creationId xmlns:a16="http://schemas.microsoft.com/office/drawing/2014/main" id="{6C994495-3041-B37F-D8E7-44A4CF48C6DD}"/>
              </a:ext>
            </a:extLst>
          </p:cNvPr>
          <p:cNvPicPr preferRelativeResize="0"/>
          <p:nvPr/>
        </p:nvPicPr>
        <p:blipFill>
          <a:blip r:embed="rId2">
            <a:alphaModFix/>
          </a:blip>
          <a:stretch>
            <a:fillRect/>
          </a:stretch>
        </p:blipFill>
        <p:spPr>
          <a:xfrm>
            <a:off x="0" y="1763957"/>
            <a:ext cx="12100142" cy="4855504"/>
          </a:xfrm>
          <a:prstGeom prst="rect">
            <a:avLst/>
          </a:prstGeom>
          <a:noFill/>
          <a:ln>
            <a:noFill/>
          </a:ln>
        </p:spPr>
      </p:pic>
    </p:spTree>
    <p:extLst>
      <p:ext uri="{BB962C8B-B14F-4D97-AF65-F5344CB8AC3E}">
        <p14:creationId xmlns:p14="http://schemas.microsoft.com/office/powerpoint/2010/main" val="1046415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b="1" i="1"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37</a:t>
            </a:fld>
            <a:endParaRPr lang="en-US"/>
          </a:p>
        </p:txBody>
      </p:sp>
    </p:spTree>
    <p:extLst>
      <p:ext uri="{BB962C8B-B14F-4D97-AF65-F5344CB8AC3E}">
        <p14:creationId xmlns:p14="http://schemas.microsoft.com/office/powerpoint/2010/main" val="697838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38</a:t>
            </a:fld>
            <a:endParaRPr lang="en-US"/>
          </a:p>
        </p:txBody>
      </p:sp>
      <p:sp>
        <p:nvSpPr>
          <p:cNvPr id="7" name="Title 1">
            <a:extLst>
              <a:ext uri="{FF2B5EF4-FFF2-40B4-BE49-F238E27FC236}">
                <a16:creationId xmlns:a16="http://schemas.microsoft.com/office/drawing/2014/main" id="{6A80B627-0F93-752E-BB24-B5792B7E8753}"/>
              </a:ext>
            </a:extLst>
          </p:cNvPr>
          <p:cNvSpPr>
            <a:spLocks noGrp="1"/>
          </p:cNvSpPr>
          <p:nvPr>
            <p:ph type="title"/>
          </p:nvPr>
        </p:nvSpPr>
        <p:spPr>
          <a:xfrm>
            <a:off x="479667" y="172720"/>
            <a:ext cx="5801211" cy="1463040"/>
          </a:xfrm>
        </p:spPr>
        <p:txBody>
          <a:bodyPr anchor="ctr">
            <a:noAutofit/>
          </a:bodyPr>
          <a:lstStyle/>
          <a:p>
            <a:r>
              <a:rPr lang="en-US" dirty="0"/>
              <a:t>MLDP Elements</a:t>
            </a:r>
            <a:br>
              <a:rPr lang="en-US" sz="4000" dirty="0"/>
            </a:br>
            <a:r>
              <a:rPr lang="en-US" sz="2400" dirty="0"/>
              <a:t>Data Platform / Core Services</a:t>
            </a:r>
            <a:br>
              <a:rPr lang="en-US" sz="2800" dirty="0"/>
            </a:br>
            <a:r>
              <a:rPr lang="en-US" sz="2000" i="1" dirty="0"/>
              <a:t>Ingestion Service: Bucket Pattern for Time-Series Data</a:t>
            </a:r>
            <a:br>
              <a:rPr lang="en-US" sz="2000" i="1" dirty="0"/>
            </a:br>
            <a:br>
              <a:rPr lang="en-US" sz="2000" i="1" dirty="0"/>
            </a:br>
            <a:endParaRPr lang="en-US" sz="2000" i="1" dirty="0"/>
          </a:p>
        </p:txBody>
      </p:sp>
      <p:sp>
        <p:nvSpPr>
          <p:cNvPr id="10" name="Content Placeholder 2">
            <a:extLst>
              <a:ext uri="{FF2B5EF4-FFF2-40B4-BE49-F238E27FC236}">
                <a16:creationId xmlns:a16="http://schemas.microsoft.com/office/drawing/2014/main" id="{510434EE-951E-097D-BC14-B60165FCF1C2}"/>
              </a:ext>
            </a:extLst>
          </p:cNvPr>
          <p:cNvSpPr txBox="1">
            <a:spLocks/>
          </p:cNvSpPr>
          <p:nvPr/>
        </p:nvSpPr>
        <p:spPr>
          <a:xfrm>
            <a:off x="913774" y="1901150"/>
            <a:ext cx="10440026" cy="3919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Simple example with 3 measurements, each stored as an individual database record:</a:t>
            </a:r>
          </a:p>
        </p:txBody>
      </p:sp>
      <p:sp>
        <p:nvSpPr>
          <p:cNvPr id="11" name="TextBox 10">
            <a:extLst>
              <a:ext uri="{FF2B5EF4-FFF2-40B4-BE49-F238E27FC236}">
                <a16:creationId xmlns:a16="http://schemas.microsoft.com/office/drawing/2014/main" id="{396ED460-6BB4-2FEF-4B67-5934D4640096}"/>
              </a:ext>
            </a:extLst>
          </p:cNvPr>
          <p:cNvSpPr txBox="1"/>
          <p:nvPr/>
        </p:nvSpPr>
        <p:spPr>
          <a:xfrm>
            <a:off x="1175656" y="2263019"/>
            <a:ext cx="9479644" cy="1015663"/>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("2019-01-31T10:00:00.000Z"),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("2019-01-31T10:01:00.000Z"), temperature: 40 } </a:t>
            </a:r>
          </a:p>
          <a:p>
            <a:r>
              <a:rPr lang="en-US" sz="2000" dirty="0">
                <a:solidFill>
                  <a:srgbClr val="00B050"/>
                </a:solidFill>
              </a:rPr>
              <a:t>{ </a:t>
            </a:r>
            <a:r>
              <a:rPr lang="en-US" sz="2000" dirty="0" err="1">
                <a:solidFill>
                  <a:srgbClr val="00B050"/>
                </a:solidFill>
              </a:rPr>
              <a:t>sensor_id</a:t>
            </a:r>
            <a:r>
              <a:rPr lang="en-US" sz="2000" dirty="0">
                <a:solidFill>
                  <a:srgbClr val="00B050"/>
                </a:solidFill>
              </a:rPr>
              <a:t>: 12345, timestamp: </a:t>
            </a:r>
            <a:r>
              <a:rPr lang="en-US" sz="2000" dirty="0" err="1">
                <a:solidFill>
                  <a:srgbClr val="00B050"/>
                </a:solidFill>
              </a:rPr>
              <a:t>ISODate</a:t>
            </a:r>
            <a:r>
              <a:rPr lang="en-US" sz="2000" dirty="0">
                <a:solidFill>
                  <a:srgbClr val="00B050"/>
                </a:solidFill>
              </a:rPr>
              <a:t>("2019-01-31T10:02:00.000Z"), temperature: 41 } </a:t>
            </a:r>
          </a:p>
        </p:txBody>
      </p:sp>
      <p:sp>
        <p:nvSpPr>
          <p:cNvPr id="12" name="Content Placeholder 2">
            <a:extLst>
              <a:ext uri="{FF2B5EF4-FFF2-40B4-BE49-F238E27FC236}">
                <a16:creationId xmlns:a16="http://schemas.microsoft.com/office/drawing/2014/main" id="{70B6FCCB-8E19-EC88-CEB2-748A018DF811}"/>
              </a:ext>
            </a:extLst>
          </p:cNvPr>
          <p:cNvSpPr txBox="1">
            <a:spLocks/>
          </p:cNvSpPr>
          <p:nvPr/>
        </p:nvSpPr>
        <p:spPr>
          <a:xfrm>
            <a:off x="838200" y="3822765"/>
            <a:ext cx="10440026" cy="5533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Same 3 measurements stored in a single data bucket record, saving the overhead of </a:t>
            </a:r>
            <a:r>
              <a:rPr lang="en-US" sz="2000" dirty="0" err="1"/>
              <a:t>sensor_id</a:t>
            </a:r>
            <a:r>
              <a:rPr lang="en-US" sz="2000" dirty="0"/>
              <a:t> and timestamp for each measurement:</a:t>
            </a:r>
          </a:p>
        </p:txBody>
      </p:sp>
      <p:sp>
        <p:nvSpPr>
          <p:cNvPr id="13" name="TextBox 12">
            <a:extLst>
              <a:ext uri="{FF2B5EF4-FFF2-40B4-BE49-F238E27FC236}">
                <a16:creationId xmlns:a16="http://schemas.microsoft.com/office/drawing/2014/main" id="{BAB3CBBB-3487-629F-9094-AECC0A40AC23}"/>
              </a:ext>
            </a:extLst>
          </p:cNvPr>
          <p:cNvSpPr txBox="1"/>
          <p:nvPr/>
        </p:nvSpPr>
        <p:spPr>
          <a:xfrm>
            <a:off x="1100082" y="4527526"/>
            <a:ext cx="9027887" cy="1631216"/>
          </a:xfrm>
          <a:prstGeom prst="rect">
            <a:avLst/>
          </a:prstGeom>
          <a:solidFill>
            <a:schemeClr val="tx1"/>
          </a:solidFill>
        </p:spPr>
        <p:txBody>
          <a:bodyPr wrap="square" rtlCol="0">
            <a:spAutoFit/>
          </a:bodyPr>
          <a:lstStyle/>
          <a:p>
            <a:r>
              <a:rPr lang="en-US" sz="2000" dirty="0">
                <a:solidFill>
                  <a:srgbClr val="00B050"/>
                </a:solidFill>
              </a:rPr>
              <a:t>{ </a:t>
            </a:r>
            <a:r>
              <a:rPr lang="en-US" sz="2000" dirty="0" err="1">
                <a:solidFill>
                  <a:srgbClr val="00B050"/>
                </a:solidFill>
              </a:rPr>
              <a:t>sensor_id</a:t>
            </a:r>
            <a:r>
              <a:rPr lang="en-US" sz="2000" dirty="0">
                <a:solidFill>
                  <a:srgbClr val="00B050"/>
                </a:solidFill>
              </a:rPr>
              <a:t>: 12345, </a:t>
            </a:r>
          </a:p>
          <a:p>
            <a:r>
              <a:rPr lang="en-US" sz="2000" dirty="0">
                <a:solidFill>
                  <a:srgbClr val="00B050"/>
                </a:solidFill>
              </a:rPr>
              <a:t>   </a:t>
            </a:r>
            <a:r>
              <a:rPr lang="en-US" sz="2000" dirty="0" err="1">
                <a:solidFill>
                  <a:srgbClr val="00B050"/>
                </a:solidFill>
              </a:rPr>
              <a:t>start_date</a:t>
            </a:r>
            <a:r>
              <a:rPr lang="en-US" sz="2000" dirty="0">
                <a:solidFill>
                  <a:srgbClr val="00B050"/>
                </a:solidFill>
              </a:rPr>
              <a:t>: </a:t>
            </a:r>
            <a:r>
              <a:rPr lang="en-US" sz="2000" dirty="0" err="1">
                <a:solidFill>
                  <a:srgbClr val="00B050"/>
                </a:solidFill>
              </a:rPr>
              <a:t>ISODate</a:t>
            </a:r>
            <a:r>
              <a:rPr lang="en-US" sz="2000" dirty="0">
                <a:solidFill>
                  <a:srgbClr val="00B050"/>
                </a:solidFill>
              </a:rPr>
              <a:t>("2019-01-31T10:00:00.000Z"), </a:t>
            </a:r>
          </a:p>
          <a:p>
            <a:r>
              <a:rPr lang="en-US" sz="2000" dirty="0">
                <a:solidFill>
                  <a:srgbClr val="00B050"/>
                </a:solidFill>
              </a:rPr>
              <a:t>   </a:t>
            </a:r>
            <a:r>
              <a:rPr lang="en-US" sz="2000" dirty="0" err="1">
                <a:solidFill>
                  <a:srgbClr val="00B050"/>
                </a:solidFill>
              </a:rPr>
              <a:t>sample_period_nanos</a:t>
            </a:r>
            <a:r>
              <a:rPr lang="en-US" sz="2000" dirty="0">
                <a:solidFill>
                  <a:srgbClr val="00B050"/>
                </a:solidFill>
              </a:rPr>
              <a:t>: 1_000_000_000, </a:t>
            </a:r>
          </a:p>
          <a:p>
            <a:r>
              <a:rPr lang="en-US" sz="2000" dirty="0">
                <a:solidFill>
                  <a:srgbClr val="00B050"/>
                </a:solidFill>
              </a:rPr>
              <a:t>   count: 3 </a:t>
            </a:r>
          </a:p>
          <a:p>
            <a:r>
              <a:rPr lang="en-US" sz="2000" dirty="0">
                <a:solidFill>
                  <a:srgbClr val="00B050"/>
                </a:solidFill>
              </a:rPr>
              <a:t>   measurements: [ 40, 40, 41 ] } </a:t>
            </a:r>
          </a:p>
        </p:txBody>
      </p:sp>
    </p:spTree>
    <p:extLst>
      <p:ext uri="{BB962C8B-B14F-4D97-AF65-F5344CB8AC3E}">
        <p14:creationId xmlns:p14="http://schemas.microsoft.com/office/powerpoint/2010/main" val="2539291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b="1" i="1" dirty="0"/>
              <a:t>DP Deployment</a:t>
            </a:r>
          </a:p>
          <a:p>
            <a:r>
              <a:rPr lang="en-US" sz="2200" dirty="0"/>
              <a:t>Example Data Flow</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39</a:t>
            </a:fld>
            <a:endParaRPr lang="en-US"/>
          </a:p>
        </p:txBody>
      </p:sp>
    </p:spTree>
    <p:extLst>
      <p:ext uri="{BB962C8B-B14F-4D97-AF65-F5344CB8AC3E}">
        <p14:creationId xmlns:p14="http://schemas.microsoft.com/office/powerpoint/2010/main" val="4012367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A29377-CBC4-2B1C-41A0-D818438851F1}"/>
              </a:ext>
            </a:extLst>
          </p:cNvPr>
          <p:cNvSpPr>
            <a:spLocks noGrp="1"/>
          </p:cNvSpPr>
          <p:nvPr>
            <p:ph type="title"/>
          </p:nvPr>
        </p:nvSpPr>
        <p:spPr>
          <a:xfrm>
            <a:off x="841248" y="334644"/>
            <a:ext cx="10509504" cy="1076914"/>
          </a:xfrm>
        </p:spPr>
        <p:txBody>
          <a:bodyPr anchor="ctr">
            <a:normAutofit/>
          </a:bodyPr>
          <a:lstStyle/>
          <a:p>
            <a:r>
              <a:rPr lang="en-US" sz="4000" dirty="0"/>
              <a:t>MLDP Overview</a:t>
            </a:r>
            <a:br>
              <a:rPr lang="en-US" sz="4000" dirty="0"/>
            </a:br>
            <a:r>
              <a:rPr lang="en-US" sz="2700" dirty="0"/>
              <a:t>Concept</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AAE51A7-6615-20E6-29CE-C8B2EE6E0F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79640" y="1411558"/>
            <a:ext cx="7464095" cy="4203019"/>
          </a:xfrm>
          <a:prstGeom prst="rect">
            <a:avLst/>
          </a:prstGeom>
        </p:spPr>
      </p:pic>
      <p:sp>
        <p:nvSpPr>
          <p:cNvPr id="6" name="Text Box 1">
            <a:extLst>
              <a:ext uri="{FF2B5EF4-FFF2-40B4-BE49-F238E27FC236}">
                <a16:creationId xmlns:a16="http://schemas.microsoft.com/office/drawing/2014/main" id="{E2061A73-4F93-4B85-B2EB-ECBBAD7581E8}"/>
              </a:ext>
            </a:extLst>
          </p:cNvPr>
          <p:cNvSpPr txBox="1"/>
          <p:nvPr/>
        </p:nvSpPr>
        <p:spPr>
          <a:xfrm>
            <a:off x="5777380" y="5547815"/>
            <a:ext cx="4986327" cy="499374"/>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defTabSz="1094354">
              <a:lnSpc>
                <a:spcPct val="200000"/>
              </a:lnSpc>
              <a:spcAft>
                <a:spcPts val="1197"/>
              </a:spcAft>
            </a:pPr>
            <a:r>
              <a:rPr lang="en-US" sz="1600" kern="12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Conceptual diagram of Machine Learning  Data Platform</a:t>
            </a:r>
            <a:endPar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6B0F0AEF-BADE-9615-4E16-A88F187D7904}"/>
              </a:ext>
            </a:extLst>
          </p:cNvPr>
          <p:cNvSpPr>
            <a:spLocks noGrp="1"/>
          </p:cNvSpPr>
          <p:nvPr>
            <p:ph idx="1"/>
          </p:nvPr>
        </p:nvSpPr>
        <p:spPr>
          <a:xfrm>
            <a:off x="48265" y="1632718"/>
            <a:ext cx="4650735" cy="4799660"/>
          </a:xfrm>
        </p:spPr>
        <p:txBody>
          <a:bodyPr anchor="ctr">
            <a:normAutofit lnSpcReduction="10000"/>
          </a:bodyPr>
          <a:lstStyle/>
          <a:p>
            <a:pPr marL="0" indent="0" defTabSz="804672">
              <a:spcBef>
                <a:spcPts val="880"/>
              </a:spcBef>
              <a:buNone/>
            </a:pPr>
            <a:r>
              <a:rPr lang="en-US" sz="1800" b="1" kern="1200" dirty="0">
                <a:solidFill>
                  <a:schemeClr val="tx1"/>
                </a:solidFill>
                <a:latin typeface="+mn-lt"/>
                <a:ea typeface="+mn-ea"/>
                <a:cs typeface="+mn-cs"/>
              </a:rPr>
              <a:t>T</a:t>
            </a:r>
            <a:r>
              <a:rPr lang="en-US" sz="1800" kern="1200" dirty="0">
                <a:solidFill>
                  <a:schemeClr val="tx1"/>
                </a:solidFill>
                <a:latin typeface="+mn-lt"/>
                <a:ea typeface="+mn-ea"/>
                <a:cs typeface="+mn-cs"/>
              </a:rPr>
              <a:t>he </a:t>
            </a:r>
            <a:r>
              <a:rPr lang="en-US" sz="1800" b="1" kern="1200" dirty="0">
                <a:solidFill>
                  <a:schemeClr val="tx1"/>
                </a:solidFill>
                <a:latin typeface="+mn-lt"/>
                <a:ea typeface="+mn-ea"/>
                <a:cs typeface="+mn-cs"/>
              </a:rPr>
              <a:t>Machine Learning Data Platform</a:t>
            </a:r>
            <a:r>
              <a:rPr lang="en-US" sz="1800" kern="1200" dirty="0">
                <a:solidFill>
                  <a:schemeClr val="tx1"/>
                </a:solidFill>
                <a:latin typeface="+mn-lt"/>
                <a:ea typeface="+mn-ea"/>
                <a:cs typeface="+mn-cs"/>
              </a:rPr>
              <a:t> (MLDP) </a:t>
            </a:r>
            <a:br>
              <a:rPr lang="en-US" sz="1800" kern="1200" dirty="0">
                <a:solidFill>
                  <a:schemeClr val="tx1"/>
                </a:solidFill>
                <a:latin typeface="+mn-lt"/>
                <a:ea typeface="+mn-ea"/>
                <a:cs typeface="+mn-cs"/>
              </a:rPr>
            </a:br>
            <a:r>
              <a:rPr lang="en-US" sz="1800" kern="1200" dirty="0">
                <a:solidFill>
                  <a:schemeClr val="tx1"/>
                </a:solidFill>
                <a:latin typeface="+mn-lt"/>
                <a:ea typeface="+mn-ea"/>
                <a:cs typeface="+mn-cs"/>
              </a:rPr>
              <a:t>has 4 primary functions:</a:t>
            </a:r>
          </a:p>
          <a:p>
            <a:pPr marL="0" indent="0" defTabSz="804672">
              <a:spcBef>
                <a:spcPts val="880"/>
              </a:spcBef>
              <a:buNone/>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High-speed data acquisition.</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Managing archive of heterogeneous, time-correlated data.</a:t>
            </a:r>
          </a:p>
          <a:p>
            <a:pPr marL="704088" lvl="1" indent="-301752" defTabSz="804672">
              <a:spcBef>
                <a:spcPts val="440"/>
              </a:spcBef>
              <a:buFont typeface="+mj-lt"/>
              <a:buAutoNum type="arabicPeriod"/>
            </a:pPr>
            <a:endParaRPr lang="en-US" sz="1800" kern="1200" dirty="0">
              <a:solidFill>
                <a:schemeClr val="tx1"/>
              </a:solidFill>
              <a:latin typeface="+mn-lt"/>
              <a:ea typeface="+mn-ea"/>
              <a:cs typeface="+mn-cs"/>
            </a:endParaRPr>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Providing a variety of options for retrieving </a:t>
            </a:r>
            <a:r>
              <a:rPr lang="en-US" sz="1800" dirty="0"/>
              <a:t>and manipulating </a:t>
            </a:r>
            <a:r>
              <a:rPr lang="en-US" sz="1800" kern="1200" dirty="0">
                <a:solidFill>
                  <a:schemeClr val="tx1"/>
                </a:solidFill>
                <a:latin typeface="+mn-lt"/>
                <a:ea typeface="+mn-ea"/>
                <a:cs typeface="+mn-cs"/>
              </a:rPr>
              <a:t>data and metadata from the archive.</a:t>
            </a:r>
          </a:p>
          <a:p>
            <a:pPr marL="704088" lvl="1" indent="-301752" defTabSz="804672">
              <a:spcBef>
                <a:spcPts val="440"/>
              </a:spcBef>
              <a:buFont typeface="+mj-lt"/>
              <a:buAutoNum type="arabicPeriod"/>
            </a:pPr>
            <a:endParaRPr lang="en-US" sz="1800" dirty="0"/>
          </a:p>
          <a:p>
            <a:pPr marL="704088" lvl="1" indent="-301752" defTabSz="804672">
              <a:spcBef>
                <a:spcPts val="440"/>
              </a:spcBef>
              <a:buFont typeface="+mj-lt"/>
              <a:buAutoNum type="arabicPeriod"/>
            </a:pPr>
            <a:r>
              <a:rPr lang="en-US" sz="1800" kern="1200" dirty="0">
                <a:solidFill>
                  <a:schemeClr val="tx1"/>
                </a:solidFill>
                <a:latin typeface="+mn-lt"/>
                <a:ea typeface="+mn-ea"/>
                <a:cs typeface="+mn-cs"/>
              </a:rPr>
              <a:t>Capturing “value-added” information in the form of annotations to archive data.</a:t>
            </a:r>
          </a:p>
          <a:p>
            <a:pPr marL="0" indent="0" defTabSz="804672">
              <a:spcBef>
                <a:spcPts val="880"/>
              </a:spcBef>
              <a:buNone/>
            </a:pPr>
            <a:endParaRPr lang="en-US" sz="1800" dirty="0"/>
          </a:p>
          <a:p>
            <a:pPr marL="0" indent="0" defTabSz="804672">
              <a:spcBef>
                <a:spcPts val="880"/>
              </a:spcBef>
              <a:buNone/>
            </a:pPr>
            <a:r>
              <a:rPr lang="en-US" sz="1800" dirty="0"/>
              <a:t>These functions are realized by </a:t>
            </a:r>
            <a:r>
              <a:rPr lang="en-US" sz="1800" b="1" dirty="0"/>
              <a:t>separate subsystems</a:t>
            </a:r>
            <a:r>
              <a:rPr lang="en-US" sz="1800" dirty="0"/>
              <a:t> each supporting a category of use cases.</a:t>
            </a:r>
          </a:p>
        </p:txBody>
      </p:sp>
      <p:sp>
        <p:nvSpPr>
          <p:cNvPr id="8" name="Slide Number Placeholder 7">
            <a:extLst>
              <a:ext uri="{FF2B5EF4-FFF2-40B4-BE49-F238E27FC236}">
                <a16:creationId xmlns:a16="http://schemas.microsoft.com/office/drawing/2014/main" id="{22B25A1E-B503-3886-435C-08E575C593E4}"/>
              </a:ext>
            </a:extLst>
          </p:cNvPr>
          <p:cNvSpPr>
            <a:spLocks noGrp="1"/>
          </p:cNvSpPr>
          <p:nvPr>
            <p:ph type="sldNum" sz="quarter" idx="12"/>
          </p:nvPr>
        </p:nvSpPr>
        <p:spPr/>
        <p:txBody>
          <a:bodyPr/>
          <a:lstStyle/>
          <a:p>
            <a:fld id="{E3BA4553-FA8E-2441-8109-D32DDCF7B537}" type="slidenum">
              <a:rPr lang="en-US" smtClean="0"/>
              <a:t>4</a:t>
            </a:fld>
            <a:endParaRPr lang="en-US"/>
          </a:p>
        </p:txBody>
      </p:sp>
    </p:spTree>
    <p:extLst>
      <p:ext uri="{BB962C8B-B14F-4D97-AF65-F5344CB8AC3E}">
        <p14:creationId xmlns:p14="http://schemas.microsoft.com/office/powerpoint/2010/main" val="330785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CBE83-8A58-BE7F-83AE-D8F638922642}"/>
              </a:ext>
            </a:extLst>
          </p:cNvPr>
          <p:cNvSpPr>
            <a:spLocks noGrp="1"/>
          </p:cNvSpPr>
          <p:nvPr>
            <p:ph type="title"/>
          </p:nvPr>
        </p:nvSpPr>
        <p:spPr>
          <a:xfrm>
            <a:off x="187568" y="325369"/>
            <a:ext cx="4821113" cy="1344466"/>
          </a:xfrm>
        </p:spPr>
        <p:txBody>
          <a:bodyPr anchor="b">
            <a:normAutofit/>
          </a:bodyPr>
          <a:lstStyle/>
          <a:p>
            <a:r>
              <a:rPr lang="en-US" sz="5400" dirty="0"/>
              <a:t>DP Deployment</a:t>
            </a:r>
            <a:br>
              <a:rPr lang="en-US" sz="5400" dirty="0"/>
            </a:br>
            <a:r>
              <a:rPr lang="en-US" sz="3200" dirty="0"/>
              <a:t>Installation Repository</a:t>
            </a:r>
            <a:endParaRPr lang="en-US" sz="5400" dirty="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0E889F-FD1E-9D71-AADF-D4F23EAFA30E}"/>
              </a:ext>
            </a:extLst>
          </p:cNvPr>
          <p:cNvSpPr>
            <a:spLocks noGrp="1"/>
          </p:cNvSpPr>
          <p:nvPr>
            <p:ph idx="1"/>
          </p:nvPr>
        </p:nvSpPr>
        <p:spPr>
          <a:xfrm>
            <a:off x="155229" y="2764982"/>
            <a:ext cx="4444422" cy="3859958"/>
          </a:xfrm>
        </p:spPr>
        <p:txBody>
          <a:bodyPr>
            <a:normAutofit fontScale="92500" lnSpcReduction="20000"/>
          </a:bodyPr>
          <a:lstStyle/>
          <a:p>
            <a:r>
              <a:rPr lang="en-US" sz="2200" dirty="0"/>
              <a:t>Installation distributed as a zipped archive.</a:t>
            </a:r>
          </a:p>
          <a:p>
            <a:pPr lvl="1"/>
            <a:r>
              <a:rPr lang="en-US" sz="1800" dirty="0"/>
              <a:t>Download and unzip into local installation directory.</a:t>
            </a:r>
          </a:p>
          <a:p>
            <a:endParaRPr lang="en-US" sz="2200" dirty="0"/>
          </a:p>
          <a:p>
            <a:r>
              <a:rPr lang="en-US" sz="2200" dirty="0"/>
              <a:t>Services deployed as Java “fat jars”.</a:t>
            </a:r>
          </a:p>
          <a:p>
            <a:endParaRPr lang="en-US" sz="2200" dirty="0"/>
          </a:p>
          <a:p>
            <a:r>
              <a:rPr lang="en-US" sz="2200" dirty="0"/>
              <a:t>Services are started with scripts.</a:t>
            </a:r>
          </a:p>
          <a:p>
            <a:pPr lvl="1"/>
            <a:r>
              <a:rPr lang="en-US" sz="1800" dirty="0"/>
              <a:t>located in expanded </a:t>
            </a:r>
            <a:r>
              <a:rPr lang="en-US" sz="1800" dirty="0" err="1">
                <a:latin typeface="Lucida Console" panose="020B0609040504020204" pitchFamily="49" charset="0"/>
              </a:rPr>
              <a:t>dp</a:t>
            </a:r>
            <a:r>
              <a:rPr lang="en-US" sz="1800" dirty="0">
                <a:latin typeface="Lucida Console" panose="020B0609040504020204" pitchFamily="49" charset="0"/>
              </a:rPr>
              <a:t>-support </a:t>
            </a:r>
            <a:r>
              <a:rPr lang="en-US" sz="1800" dirty="0"/>
              <a:t>directory.</a:t>
            </a:r>
          </a:p>
          <a:p>
            <a:endParaRPr lang="en-US" sz="2200" dirty="0"/>
          </a:p>
          <a:p>
            <a:r>
              <a:rPr lang="en-US" sz="2200" dirty="0"/>
              <a:t>Process is well documented.</a:t>
            </a:r>
          </a:p>
          <a:p>
            <a:pPr lvl="1"/>
            <a:r>
              <a:rPr lang="en-US" sz="1800" dirty="0"/>
              <a:t>See </a:t>
            </a:r>
            <a:r>
              <a:rPr lang="en-US" sz="1800" dirty="0" err="1"/>
              <a:t>Github</a:t>
            </a:r>
            <a:r>
              <a:rPr lang="en-US" sz="1800" dirty="0"/>
              <a:t> repository page.</a:t>
            </a:r>
          </a:p>
          <a:p>
            <a:endParaRPr lang="en-US" sz="2200" dirty="0"/>
          </a:p>
        </p:txBody>
      </p:sp>
      <p:sp>
        <p:nvSpPr>
          <p:cNvPr id="4" name="Slide Number Placeholder 3">
            <a:extLst>
              <a:ext uri="{FF2B5EF4-FFF2-40B4-BE49-F238E27FC236}">
                <a16:creationId xmlns:a16="http://schemas.microsoft.com/office/drawing/2014/main" id="{77D19774-671F-6B7A-312B-4375029F4DE0}"/>
              </a:ext>
            </a:extLst>
          </p:cNvPr>
          <p:cNvSpPr>
            <a:spLocks noGrp="1"/>
          </p:cNvSpPr>
          <p:nvPr>
            <p:ph type="sldNum" sz="quarter" idx="12"/>
          </p:nvPr>
        </p:nvSpPr>
        <p:spPr>
          <a:xfrm>
            <a:off x="10439400" y="6356350"/>
            <a:ext cx="914400" cy="365125"/>
          </a:xfrm>
        </p:spPr>
        <p:txBody>
          <a:bodyPr>
            <a:normAutofit/>
          </a:bodyPr>
          <a:lstStyle/>
          <a:p>
            <a:pPr>
              <a:spcAft>
                <a:spcPts val="600"/>
              </a:spcAft>
            </a:pPr>
            <a:fld id="{E3BA4553-FA8E-2441-8109-D32DDCF7B537}" type="slidenum">
              <a:rPr lang="en-US">
                <a:solidFill>
                  <a:srgbClr val="FFFFFF"/>
                </a:solidFill>
              </a:rPr>
              <a:pPr>
                <a:spcAft>
                  <a:spcPts val="600"/>
                </a:spcAft>
              </a:pPr>
              <a:t>40</a:t>
            </a:fld>
            <a:endParaRPr lang="en-US">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304B789F-4035-7DFD-2594-68587A402C2B}"/>
              </a:ext>
            </a:extLst>
          </p:cNvPr>
          <p:cNvPicPr>
            <a:picLocks noChangeAspect="1"/>
          </p:cNvPicPr>
          <p:nvPr/>
        </p:nvPicPr>
        <p:blipFill>
          <a:blip r:embed="rId2"/>
          <a:stretch>
            <a:fillRect/>
          </a:stretch>
        </p:blipFill>
        <p:spPr>
          <a:xfrm>
            <a:off x="4416552" y="208374"/>
            <a:ext cx="7772400" cy="6063765"/>
          </a:xfrm>
          <a:prstGeom prst="rect">
            <a:avLst/>
          </a:prstGeom>
        </p:spPr>
      </p:pic>
      <p:cxnSp>
        <p:nvCxnSpPr>
          <p:cNvPr id="10" name="Curved Connector 9">
            <a:extLst>
              <a:ext uri="{FF2B5EF4-FFF2-40B4-BE49-F238E27FC236}">
                <a16:creationId xmlns:a16="http://schemas.microsoft.com/office/drawing/2014/main" id="{234B2C6C-3708-AA35-B60B-FCE0FB777252}"/>
              </a:ext>
            </a:extLst>
          </p:cNvPr>
          <p:cNvCxnSpPr>
            <a:cxnSpLocks/>
            <a:stCxn id="14" idx="3"/>
          </p:cNvCxnSpPr>
          <p:nvPr/>
        </p:nvCxnSpPr>
        <p:spPr>
          <a:xfrm flipH="1" flipV="1">
            <a:off x="9983678" y="3528646"/>
            <a:ext cx="1896480" cy="3012370"/>
          </a:xfrm>
          <a:prstGeom prst="curvedConnector4">
            <a:avLst>
              <a:gd name="adj1" fmla="val -12054"/>
              <a:gd name="adj2" fmla="val 5306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FF1473-EE3F-4756-F609-6D0FDEF7DECA}"/>
              </a:ext>
            </a:extLst>
          </p:cNvPr>
          <p:cNvSpPr txBox="1"/>
          <p:nvPr/>
        </p:nvSpPr>
        <p:spPr>
          <a:xfrm>
            <a:off x="6874404" y="6356350"/>
            <a:ext cx="5005754" cy="369332"/>
          </a:xfrm>
          <a:prstGeom prst="rect">
            <a:avLst/>
          </a:prstGeom>
          <a:noFill/>
          <a:ln>
            <a:solidFill>
              <a:schemeClr val="tx1"/>
            </a:solidFill>
          </a:ln>
        </p:spPr>
        <p:txBody>
          <a:bodyPr wrap="square" rtlCol="0">
            <a:spAutoFit/>
          </a:bodyPr>
          <a:lstStyle/>
          <a:p>
            <a:r>
              <a:rPr lang="en-US" dirty="0"/>
              <a:t>data-platform-</a:t>
            </a:r>
            <a:r>
              <a:rPr lang="en-US" dirty="0" err="1"/>
              <a:t>installer.tar.gz</a:t>
            </a:r>
            <a:r>
              <a:rPr lang="en-US" dirty="0"/>
              <a:t> - Download and unzip.</a:t>
            </a:r>
          </a:p>
        </p:txBody>
      </p:sp>
      <p:sp>
        <p:nvSpPr>
          <p:cNvPr id="17" name="TextBox 16">
            <a:extLst>
              <a:ext uri="{FF2B5EF4-FFF2-40B4-BE49-F238E27FC236}">
                <a16:creationId xmlns:a16="http://schemas.microsoft.com/office/drawing/2014/main" id="{F41784A8-49C0-37E7-EAF5-5B64AE4693C4}"/>
              </a:ext>
            </a:extLst>
          </p:cNvPr>
          <p:cNvSpPr txBox="1"/>
          <p:nvPr/>
        </p:nvSpPr>
        <p:spPr>
          <a:xfrm>
            <a:off x="155229" y="1864861"/>
            <a:ext cx="4444422" cy="369332"/>
          </a:xfrm>
          <a:prstGeom prst="rect">
            <a:avLst/>
          </a:prstGeom>
          <a:noFill/>
        </p:spPr>
        <p:txBody>
          <a:bodyPr wrap="none" rtlCol="0">
            <a:spAutoFit/>
          </a:bodyPr>
          <a:lstStyle/>
          <a:p>
            <a:r>
              <a:rPr lang="en-US" dirty="0"/>
              <a:t>https://</a:t>
            </a:r>
            <a:r>
              <a:rPr lang="en-US" dirty="0" err="1"/>
              <a:t>github.com</a:t>
            </a:r>
            <a:r>
              <a:rPr lang="en-US" dirty="0"/>
              <a:t>/osprey-</a:t>
            </a:r>
            <a:r>
              <a:rPr lang="en-US" dirty="0" err="1"/>
              <a:t>dcs</a:t>
            </a:r>
            <a:r>
              <a:rPr lang="en-US" dirty="0"/>
              <a:t>/data-platform</a:t>
            </a:r>
          </a:p>
        </p:txBody>
      </p:sp>
      <p:sp>
        <p:nvSpPr>
          <p:cNvPr id="18" name="TextBox 17">
            <a:extLst>
              <a:ext uri="{FF2B5EF4-FFF2-40B4-BE49-F238E27FC236}">
                <a16:creationId xmlns:a16="http://schemas.microsoft.com/office/drawing/2014/main" id="{385AA9AC-7779-7A6C-386B-D02560F53A3A}"/>
              </a:ext>
            </a:extLst>
          </p:cNvPr>
          <p:cNvSpPr txBox="1"/>
          <p:nvPr/>
        </p:nvSpPr>
        <p:spPr>
          <a:xfrm>
            <a:off x="3720047" y="6218136"/>
            <a:ext cx="2820003" cy="369332"/>
          </a:xfrm>
          <a:prstGeom prst="rect">
            <a:avLst/>
          </a:prstGeom>
          <a:noFill/>
          <a:ln>
            <a:solidFill>
              <a:schemeClr val="tx1"/>
            </a:solidFill>
          </a:ln>
        </p:spPr>
        <p:txBody>
          <a:bodyPr wrap="none" rtlCol="0">
            <a:spAutoFit/>
          </a:bodyPr>
          <a:lstStyle/>
          <a:p>
            <a:r>
              <a:rPr lang="en-US" dirty="0"/>
              <a:t>Instructions/documentation</a:t>
            </a:r>
          </a:p>
        </p:txBody>
      </p:sp>
      <p:cxnSp>
        <p:nvCxnSpPr>
          <p:cNvPr id="20" name="Curved Connector 19">
            <a:extLst>
              <a:ext uri="{FF2B5EF4-FFF2-40B4-BE49-F238E27FC236}">
                <a16:creationId xmlns:a16="http://schemas.microsoft.com/office/drawing/2014/main" id="{848848A8-3CFA-B0C0-179E-E66DFBD76859}"/>
              </a:ext>
            </a:extLst>
          </p:cNvPr>
          <p:cNvCxnSpPr>
            <a:cxnSpLocks/>
            <a:stCxn id="18" idx="3"/>
          </p:cNvCxnSpPr>
          <p:nvPr/>
        </p:nvCxnSpPr>
        <p:spPr>
          <a:xfrm flipH="1" flipV="1">
            <a:off x="5218023" y="4771292"/>
            <a:ext cx="1322027" cy="1631510"/>
          </a:xfrm>
          <a:prstGeom prst="curvedConnector4">
            <a:avLst>
              <a:gd name="adj1" fmla="val -17292"/>
              <a:gd name="adj2" fmla="val 556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672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fontScale="85000" lnSpcReduction="20000"/>
          </a:bodyPr>
          <a:lstStyle/>
          <a:p>
            <a:r>
              <a:rPr lang="en-US" sz="2800" dirty="0"/>
              <a:t>SBIR Project Background</a:t>
            </a:r>
          </a:p>
          <a:p>
            <a:r>
              <a:rPr lang="en-US" sz="2800" dirty="0"/>
              <a:t>Ingestion Data Flow Diagram</a:t>
            </a:r>
          </a:p>
          <a:p>
            <a:r>
              <a:rPr lang="en-US" sz="2800" dirty="0"/>
              <a:t>Bucket Pattern for Time-Series Data</a:t>
            </a:r>
          </a:p>
          <a:p>
            <a:r>
              <a:rPr lang="en-US" sz="2800" dirty="0"/>
              <a:t>DP Deployment</a:t>
            </a:r>
          </a:p>
          <a:p>
            <a:r>
              <a:rPr lang="en-US" b="1" i="1" dirty="0"/>
              <a:t>Example Data Flow</a:t>
            </a:r>
          </a:p>
          <a:p>
            <a:pPr lvl="1"/>
            <a:r>
              <a:rPr lang="en-US" b="1" i="1" dirty="0"/>
              <a:t>Aggregator</a:t>
            </a:r>
          </a:p>
          <a:p>
            <a:pPr lvl="1"/>
            <a:r>
              <a:rPr lang="en-US" b="1" i="1" dirty="0"/>
              <a:t>Provider</a:t>
            </a:r>
          </a:p>
          <a:p>
            <a:pPr lvl="1"/>
            <a:r>
              <a:rPr lang="en-US" b="1" i="1" dirty="0"/>
              <a:t>Ingestion Service</a:t>
            </a:r>
          </a:p>
          <a:p>
            <a:pPr lvl="1"/>
            <a:r>
              <a:rPr lang="en-US" b="1" i="1" dirty="0"/>
              <a:t>Query Service</a:t>
            </a:r>
          </a:p>
          <a:p>
            <a:pPr lvl="1"/>
            <a:r>
              <a:rPr lang="en-US" b="1" i="1" dirty="0"/>
              <a:t>Annotation Service</a:t>
            </a:r>
          </a:p>
          <a:p>
            <a:r>
              <a:rPr lang="en-US" sz="2200"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41</a:t>
            </a:fld>
            <a:endParaRPr lang="en-US"/>
          </a:p>
        </p:txBody>
      </p:sp>
    </p:spTree>
    <p:extLst>
      <p:ext uri="{BB962C8B-B14F-4D97-AF65-F5344CB8AC3E}">
        <p14:creationId xmlns:p14="http://schemas.microsoft.com/office/powerpoint/2010/main" val="1566086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Aggregator -&gt; Provider</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42</a:t>
            </a:fld>
            <a:endParaRPr lang="en-US"/>
          </a:p>
        </p:txBody>
      </p:sp>
      <p:pic>
        <p:nvPicPr>
          <p:cNvPr id="14" name="Picture 13" descr="A screenshot of a computer&#10;&#10;Description automatically generated">
            <a:extLst>
              <a:ext uri="{FF2B5EF4-FFF2-40B4-BE49-F238E27FC236}">
                <a16:creationId xmlns:a16="http://schemas.microsoft.com/office/drawing/2014/main" id="{D5FFAFC2-581B-FE2E-72DE-8572C5E49C99}"/>
              </a:ext>
            </a:extLst>
          </p:cNvPr>
          <p:cNvPicPr>
            <a:picLocks noChangeAspect="1"/>
          </p:cNvPicPr>
          <p:nvPr/>
        </p:nvPicPr>
        <p:blipFill>
          <a:blip r:embed="rId2"/>
          <a:stretch>
            <a:fillRect/>
          </a:stretch>
        </p:blipFill>
        <p:spPr>
          <a:xfrm>
            <a:off x="1004275" y="1775617"/>
            <a:ext cx="10180401" cy="4889564"/>
          </a:xfrm>
          <a:prstGeom prst="rect">
            <a:avLst/>
          </a:prstGeom>
        </p:spPr>
      </p:pic>
    </p:spTree>
    <p:extLst>
      <p:ext uri="{BB962C8B-B14F-4D97-AF65-F5344CB8AC3E}">
        <p14:creationId xmlns:p14="http://schemas.microsoft.com/office/powerpoint/2010/main" val="2632051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Provider -&gt; Ingestion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43</a:t>
            </a:fld>
            <a:endParaRPr lang="en-US"/>
          </a:p>
        </p:txBody>
      </p:sp>
      <p:pic>
        <p:nvPicPr>
          <p:cNvPr id="11" name="Picture 10" descr="A screenshot of a computer&#10;&#10;Description automatically generated">
            <a:extLst>
              <a:ext uri="{FF2B5EF4-FFF2-40B4-BE49-F238E27FC236}">
                <a16:creationId xmlns:a16="http://schemas.microsoft.com/office/drawing/2014/main" id="{0698B7FC-B97F-A780-723B-82AD1793495C}"/>
              </a:ext>
            </a:extLst>
          </p:cNvPr>
          <p:cNvPicPr>
            <a:picLocks noChangeAspect="1"/>
          </p:cNvPicPr>
          <p:nvPr/>
        </p:nvPicPr>
        <p:blipFill>
          <a:blip r:embed="rId2"/>
          <a:stretch>
            <a:fillRect/>
          </a:stretch>
        </p:blipFill>
        <p:spPr>
          <a:xfrm>
            <a:off x="251501" y="2066901"/>
            <a:ext cx="11685949" cy="4013819"/>
          </a:xfrm>
          <a:prstGeom prst="rect">
            <a:avLst/>
          </a:prstGeom>
        </p:spPr>
      </p:pic>
    </p:spTree>
    <p:extLst>
      <p:ext uri="{BB962C8B-B14F-4D97-AF65-F5344CB8AC3E}">
        <p14:creationId xmlns:p14="http://schemas.microsoft.com/office/powerpoint/2010/main" val="350078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Ingestion Service -&gt; MongoDB</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44</a:t>
            </a:fld>
            <a:endParaRPr lang="en-US"/>
          </a:p>
        </p:txBody>
      </p:sp>
      <p:pic>
        <p:nvPicPr>
          <p:cNvPr id="5" name="Picture 4" descr="A close-up of a calendar&#10;&#10;Description automatically generated">
            <a:extLst>
              <a:ext uri="{FF2B5EF4-FFF2-40B4-BE49-F238E27FC236}">
                <a16:creationId xmlns:a16="http://schemas.microsoft.com/office/drawing/2014/main" id="{F13576E4-8B41-84A6-F278-60B2BEB0982A}"/>
              </a:ext>
            </a:extLst>
          </p:cNvPr>
          <p:cNvPicPr>
            <a:picLocks noChangeAspect="1"/>
          </p:cNvPicPr>
          <p:nvPr/>
        </p:nvPicPr>
        <p:blipFill>
          <a:blip r:embed="rId2"/>
          <a:stretch>
            <a:fillRect/>
          </a:stretch>
        </p:blipFill>
        <p:spPr>
          <a:xfrm>
            <a:off x="2411199" y="1951515"/>
            <a:ext cx="7295388" cy="4654801"/>
          </a:xfrm>
          <a:prstGeom prst="rect">
            <a:avLst/>
          </a:prstGeom>
        </p:spPr>
      </p:pic>
    </p:spTree>
    <p:extLst>
      <p:ext uri="{BB962C8B-B14F-4D97-AF65-F5344CB8AC3E}">
        <p14:creationId xmlns:p14="http://schemas.microsoft.com/office/powerpoint/2010/main" val="204466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Query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45</a:t>
            </a:fld>
            <a:endParaRPr lang="en-US"/>
          </a:p>
        </p:txBody>
      </p:sp>
      <p:pic>
        <p:nvPicPr>
          <p:cNvPr id="14" name="Picture 13" descr="A diagram of a server&#10;&#10;Description automatically generated">
            <a:extLst>
              <a:ext uri="{FF2B5EF4-FFF2-40B4-BE49-F238E27FC236}">
                <a16:creationId xmlns:a16="http://schemas.microsoft.com/office/drawing/2014/main" id="{1766B313-63FD-610F-FCEF-6E609FE5904F}"/>
              </a:ext>
            </a:extLst>
          </p:cNvPr>
          <p:cNvPicPr>
            <a:picLocks noChangeAspect="1"/>
          </p:cNvPicPr>
          <p:nvPr/>
        </p:nvPicPr>
        <p:blipFill>
          <a:blip r:embed="rId2"/>
          <a:stretch>
            <a:fillRect/>
          </a:stretch>
        </p:blipFill>
        <p:spPr>
          <a:xfrm>
            <a:off x="1335150" y="1967397"/>
            <a:ext cx="9518651" cy="4754078"/>
          </a:xfrm>
          <a:prstGeom prst="rect">
            <a:avLst/>
          </a:prstGeom>
        </p:spPr>
      </p:pic>
    </p:spTree>
    <p:extLst>
      <p:ext uri="{BB962C8B-B14F-4D97-AF65-F5344CB8AC3E}">
        <p14:creationId xmlns:p14="http://schemas.microsoft.com/office/powerpoint/2010/main" val="2443467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Example Data Flow</a:t>
            </a:r>
            <a:br>
              <a:rPr lang="en-US" sz="5400" dirty="0"/>
            </a:br>
            <a:r>
              <a:rPr lang="en-US" sz="2700" dirty="0"/>
              <a:t>Consumer -&gt; Annotation Service</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46</a:t>
            </a:fld>
            <a:endParaRPr lang="en-US"/>
          </a:p>
        </p:txBody>
      </p:sp>
      <p:pic>
        <p:nvPicPr>
          <p:cNvPr id="5" name="Picture 4" descr="A screenshot of a computer&#10;&#10;Description automatically generated">
            <a:extLst>
              <a:ext uri="{FF2B5EF4-FFF2-40B4-BE49-F238E27FC236}">
                <a16:creationId xmlns:a16="http://schemas.microsoft.com/office/drawing/2014/main" id="{B8AE9869-1697-62C0-3B4B-E6626FDBAD21}"/>
              </a:ext>
            </a:extLst>
          </p:cNvPr>
          <p:cNvPicPr>
            <a:picLocks noChangeAspect="1"/>
          </p:cNvPicPr>
          <p:nvPr/>
        </p:nvPicPr>
        <p:blipFill>
          <a:blip r:embed="rId2"/>
          <a:stretch>
            <a:fillRect/>
          </a:stretch>
        </p:blipFill>
        <p:spPr>
          <a:xfrm>
            <a:off x="1890118" y="1921328"/>
            <a:ext cx="8337550" cy="4740576"/>
          </a:xfrm>
          <a:prstGeom prst="rect">
            <a:avLst/>
          </a:prstGeom>
        </p:spPr>
      </p:pic>
    </p:spTree>
    <p:extLst>
      <p:ext uri="{BB962C8B-B14F-4D97-AF65-F5344CB8AC3E}">
        <p14:creationId xmlns:p14="http://schemas.microsoft.com/office/powerpoint/2010/main" val="3384742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b="1" i="1" dirty="0"/>
              <a:t>Why use an API?</a:t>
            </a:r>
          </a:p>
          <a:p>
            <a:r>
              <a:rPr lang="en-US" sz="2200"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47</a:t>
            </a:fld>
            <a:endParaRPr lang="en-US"/>
          </a:p>
        </p:txBody>
      </p:sp>
    </p:spTree>
    <p:extLst>
      <p:ext uri="{BB962C8B-B14F-4D97-AF65-F5344CB8AC3E}">
        <p14:creationId xmlns:p14="http://schemas.microsoft.com/office/powerpoint/2010/main" val="2530367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 sz="4000" dirty="0"/>
              <a:t>Why use an ingestion service API instead of writing directly to the database?</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2400" dirty="0"/>
              <a:t>This is a common question and is understandable when the focus is on ingestion performance.  Using a service API facilitates:</a:t>
            </a:r>
          </a:p>
          <a:p>
            <a:pPr marL="0" indent="0">
              <a:buNone/>
            </a:pPr>
            <a:endParaRPr lang="en-US" sz="2400" dirty="0"/>
          </a:p>
          <a:p>
            <a:r>
              <a:rPr lang="en-US" sz="2400" dirty="0"/>
              <a:t>Changing the underlying persistence technology or database schema transparently to the clients</a:t>
            </a:r>
          </a:p>
          <a:p>
            <a:endParaRPr lang="en-US" sz="2400" dirty="0"/>
          </a:p>
          <a:p>
            <a:r>
              <a:rPr lang="en-US" sz="2400" dirty="0"/>
              <a:t>Capturing data from a wide variety of devices without creating a custom capture client for each of them that exposes the details of the underlying persistence mechanism and must be kept in sync with database/schema changes </a:t>
            </a:r>
          </a:p>
          <a:p>
            <a:endParaRPr lang="en-US" sz="2400" dirty="0"/>
          </a:p>
          <a:p>
            <a:pPr marL="0" indent="0">
              <a:buNone/>
            </a:pPr>
            <a:r>
              <a:rPr lang="en-US" sz="2400" dirty="0"/>
              <a:t>The performance measured for the initial ingestion service implementation is in the same range as our benchmark for writing data directly to MongoDB, so using the service API doesn't seem to degrade performance significantly.</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48</a:t>
            </a:fld>
            <a:endParaRPr lang="en-US"/>
          </a:p>
        </p:txBody>
      </p:sp>
    </p:spTree>
    <p:extLst>
      <p:ext uri="{BB962C8B-B14F-4D97-AF65-F5344CB8AC3E}">
        <p14:creationId xmlns:p14="http://schemas.microsoft.com/office/powerpoint/2010/main" val="13314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b="1" i="1" dirty="0"/>
              <a:t>Authentication / Authorization</a:t>
            </a:r>
          </a:p>
          <a:p>
            <a:r>
              <a:rPr lang="en-US" sz="2300"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49</a:t>
            </a:fld>
            <a:endParaRPr lang="en-US"/>
          </a:p>
        </p:txBody>
      </p:sp>
    </p:spTree>
    <p:extLst>
      <p:ext uri="{BB962C8B-B14F-4D97-AF65-F5344CB8AC3E}">
        <p14:creationId xmlns:p14="http://schemas.microsoft.com/office/powerpoint/2010/main" val="91187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3" name="Straight Connector 12">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5"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7"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9"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5DBE03C1-BBC9-C944-B0D4-5C11CEACEB6A}"/>
              </a:ext>
            </a:extLst>
          </p:cNvPr>
          <p:cNvPicPr>
            <a:picLocks noChangeAspect="1"/>
          </p:cNvPicPr>
          <p:nvPr/>
        </p:nvPicPr>
        <p:blipFill>
          <a:blip r:embed="rId2"/>
          <a:srcRect/>
          <a:stretch/>
        </p:blipFill>
        <p:spPr>
          <a:xfrm>
            <a:off x="5984539" y="304502"/>
            <a:ext cx="6105105" cy="5988917"/>
          </a:xfrm>
          <a:prstGeom prst="rect">
            <a:avLst/>
          </a:prstGeom>
        </p:spPr>
      </p:pic>
      <p:sp>
        <p:nvSpPr>
          <p:cNvPr id="2" name="Title 1">
            <a:extLst>
              <a:ext uri="{FF2B5EF4-FFF2-40B4-BE49-F238E27FC236}">
                <a16:creationId xmlns:a16="http://schemas.microsoft.com/office/drawing/2014/main" id="{145F3D11-30BA-F42B-9693-B5233105FCC6}"/>
              </a:ext>
            </a:extLst>
          </p:cNvPr>
          <p:cNvSpPr>
            <a:spLocks noGrp="1"/>
          </p:cNvSpPr>
          <p:nvPr>
            <p:ph type="title"/>
          </p:nvPr>
        </p:nvSpPr>
        <p:spPr>
          <a:xfrm>
            <a:off x="792219" y="-41353"/>
            <a:ext cx="5234497" cy="1325563"/>
          </a:xfrm>
        </p:spPr>
        <p:txBody>
          <a:bodyPr>
            <a:normAutofit/>
          </a:bodyPr>
          <a:lstStyle/>
          <a:p>
            <a:r>
              <a:rPr lang="en-US" sz="5600" dirty="0"/>
              <a:t>MLDP Overview</a:t>
            </a:r>
            <a:br>
              <a:rPr lang="en-US" sz="5600" dirty="0"/>
            </a:br>
            <a:r>
              <a:rPr lang="en-US" sz="3200" dirty="0"/>
              <a:t>Subsystems</a:t>
            </a:r>
            <a:endParaRPr lang="en-US" sz="5600" dirty="0"/>
          </a:p>
        </p:txBody>
      </p:sp>
      <p:sp>
        <p:nvSpPr>
          <p:cNvPr id="5" name="TextBox 4">
            <a:extLst>
              <a:ext uri="{FF2B5EF4-FFF2-40B4-BE49-F238E27FC236}">
                <a16:creationId xmlns:a16="http://schemas.microsoft.com/office/drawing/2014/main" id="{39F89156-C417-4F79-D02D-753BA2BA6C4E}"/>
              </a:ext>
            </a:extLst>
          </p:cNvPr>
          <p:cNvSpPr txBox="1"/>
          <p:nvPr/>
        </p:nvSpPr>
        <p:spPr>
          <a:xfrm>
            <a:off x="5901603" y="6340471"/>
            <a:ext cx="6138035" cy="319446"/>
          </a:xfrm>
          <a:prstGeom prst="rect">
            <a:avLst/>
          </a:prstGeom>
          <a:noFill/>
        </p:spPr>
        <p:txBody>
          <a:bodyPr wrap="square" rtlCol="0">
            <a:spAutoFit/>
          </a:bodyPr>
          <a:lstStyle/>
          <a:p>
            <a:pPr algn="ctr" defTabSz="749808">
              <a:spcAft>
                <a:spcPts val="600"/>
              </a:spcAft>
            </a:pPr>
            <a:r>
              <a:rPr lang="en-US" sz="1476" kern="1200" dirty="0">
                <a:solidFill>
                  <a:schemeClr val="tx1"/>
                </a:solidFill>
                <a:latin typeface="+mn-lt"/>
                <a:ea typeface="+mn-ea"/>
                <a:cs typeface="+mn-cs"/>
              </a:rPr>
              <a:t>Machine Learning Data Platform subsystems and deployment</a:t>
            </a:r>
            <a:endParaRPr lang="en-US" dirty="0"/>
          </a:p>
        </p:txBody>
      </p:sp>
      <p:sp>
        <p:nvSpPr>
          <p:cNvPr id="10" name="Slide Number Placeholder 9">
            <a:extLst>
              <a:ext uri="{FF2B5EF4-FFF2-40B4-BE49-F238E27FC236}">
                <a16:creationId xmlns:a16="http://schemas.microsoft.com/office/drawing/2014/main" id="{CD988B01-2856-DC39-32E4-BEDA77AAE936}"/>
              </a:ext>
            </a:extLst>
          </p:cNvPr>
          <p:cNvSpPr>
            <a:spLocks noGrp="1"/>
          </p:cNvSpPr>
          <p:nvPr>
            <p:ph type="sldNum" sz="quarter" idx="12"/>
          </p:nvPr>
        </p:nvSpPr>
        <p:spPr>
          <a:xfrm>
            <a:off x="10228405" y="6313702"/>
            <a:ext cx="1629032" cy="365125"/>
          </a:xfrm>
        </p:spPr>
        <p:txBody>
          <a:bodyPr/>
          <a:lstStyle/>
          <a:p>
            <a:fld id="{E3BA4553-FA8E-2441-8109-D32DDCF7B537}" type="slidenum">
              <a:rPr lang="en-US" smtClean="0"/>
              <a:t>5</a:t>
            </a:fld>
            <a:endParaRPr lang="en-US" dirty="0"/>
          </a:p>
        </p:txBody>
      </p:sp>
      <p:sp>
        <p:nvSpPr>
          <p:cNvPr id="3" name="Content Placeholder 2">
            <a:extLst>
              <a:ext uri="{FF2B5EF4-FFF2-40B4-BE49-F238E27FC236}">
                <a16:creationId xmlns:a16="http://schemas.microsoft.com/office/drawing/2014/main" id="{C6FA4926-724F-830E-A551-1914541E7022}"/>
              </a:ext>
            </a:extLst>
          </p:cNvPr>
          <p:cNvSpPr>
            <a:spLocks noGrp="1"/>
          </p:cNvSpPr>
          <p:nvPr>
            <p:ph idx="1"/>
          </p:nvPr>
        </p:nvSpPr>
        <p:spPr>
          <a:xfrm>
            <a:off x="792220" y="1463981"/>
            <a:ext cx="5007023" cy="5035673"/>
          </a:xfrm>
        </p:spPr>
        <p:txBody>
          <a:bodyPr anchor="t">
            <a:noAutofit/>
          </a:bodyPr>
          <a:lstStyle/>
          <a:p>
            <a:pPr marL="342900" indent="-342900" defTabSz="749808">
              <a:spcBef>
                <a:spcPts val="820"/>
              </a:spcBef>
              <a:buFont typeface="+mj-lt"/>
              <a:buAutoNum type="arabicPeriod"/>
            </a:pPr>
            <a:r>
              <a:rPr lang="en-US" sz="1800" b="1" kern="1200" dirty="0">
                <a:solidFill>
                  <a:schemeClr val="tx1"/>
                </a:solidFill>
                <a:latin typeface="+mn-lt"/>
                <a:ea typeface="+mn-ea"/>
                <a:cs typeface="+mn-cs"/>
              </a:rPr>
              <a:t>Aggregator / Data Provider</a:t>
            </a:r>
            <a:endParaRPr lang="en-US" sz="1800" i="1"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High-speed data acquisition and collection of facility hardware data. </a:t>
            </a:r>
          </a:p>
          <a:p>
            <a:pPr marL="562356" lvl="1" indent="-187452" defTabSz="749808">
              <a:spcBef>
                <a:spcPts val="410"/>
              </a:spcBef>
            </a:pPr>
            <a:r>
              <a:rPr lang="en-US" sz="1800" kern="1200" dirty="0">
                <a:solidFill>
                  <a:schemeClr val="tx1"/>
                </a:solidFill>
                <a:latin typeface="+mn-lt"/>
                <a:ea typeface="+mn-ea"/>
                <a:cs typeface="+mn-cs"/>
              </a:rPr>
              <a:t>Interface between control system (e.g., EPICS) and MLDP data ingestion mechanism.</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Core Services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Suite of collaborating services.</a:t>
            </a:r>
          </a:p>
          <a:p>
            <a:pPr marL="562356" lvl="1" indent="-187452" defTabSz="749808">
              <a:spcBef>
                <a:spcPts val="410"/>
              </a:spcBef>
            </a:pPr>
            <a:r>
              <a:rPr lang="en-US" sz="1800" dirty="0"/>
              <a:t>Primary MLDP interaction point for clients.</a:t>
            </a:r>
            <a:endParaRPr lang="en-US" sz="1800" kern="1200" dirty="0">
              <a:solidFill>
                <a:schemeClr val="tx1"/>
              </a:solidFill>
              <a:latin typeface="+mn-lt"/>
              <a:ea typeface="+mn-ea"/>
              <a:cs typeface="+mn-cs"/>
            </a:endParaRPr>
          </a:p>
          <a:p>
            <a:pPr marL="562356" lvl="1" indent="-187452" defTabSz="749808">
              <a:spcBef>
                <a:spcPts val="410"/>
              </a:spcBef>
            </a:pPr>
            <a:r>
              <a:rPr lang="en-US" sz="1800" kern="1200" dirty="0">
                <a:solidFill>
                  <a:schemeClr val="tx1"/>
                </a:solidFill>
                <a:latin typeface="+mn-lt"/>
                <a:ea typeface="+mn-ea"/>
                <a:cs typeface="+mn-cs"/>
              </a:rPr>
              <a:t>A standalone system that can be installed at any facility, independent of EPICS.</a:t>
            </a:r>
            <a:endParaRPr lang="en-US" sz="1400" kern="1200" dirty="0">
              <a:solidFill>
                <a:schemeClr val="tx1"/>
              </a:solidFill>
              <a:latin typeface="+mn-lt"/>
              <a:ea typeface="+mn-ea"/>
              <a:cs typeface="+mn-cs"/>
            </a:endParaRPr>
          </a:p>
          <a:p>
            <a:pPr marL="562356" lvl="1" indent="-187452" defTabSz="749808">
              <a:spcBef>
                <a:spcPts val="410"/>
              </a:spcBef>
            </a:pPr>
            <a:r>
              <a:rPr lang="en-US" sz="1800" dirty="0"/>
              <a:t>Well-defined APIs for communication.</a:t>
            </a:r>
          </a:p>
          <a:p>
            <a:pPr marL="562356" lvl="1" indent="-187452" defTabSz="749808">
              <a:spcBef>
                <a:spcPts val="410"/>
              </a:spcBef>
            </a:pPr>
            <a:endParaRPr lang="en-US" sz="1800" kern="1200" dirty="0">
              <a:solidFill>
                <a:schemeClr val="tx1"/>
              </a:solidFill>
              <a:latin typeface="+mn-lt"/>
              <a:ea typeface="+mn-ea"/>
              <a:cs typeface="+mn-cs"/>
            </a:endParaRPr>
          </a:p>
          <a:p>
            <a:pPr marL="342900" indent="-342900" defTabSz="749808">
              <a:spcBef>
                <a:spcPts val="820"/>
              </a:spcBef>
              <a:buFont typeface="+mj-lt"/>
              <a:buAutoNum type="arabicPeriod"/>
            </a:pPr>
            <a:r>
              <a:rPr lang="en-US" sz="1800" b="1" kern="1200" dirty="0">
                <a:solidFill>
                  <a:schemeClr val="tx1"/>
                </a:solidFill>
                <a:latin typeface="+mn-lt"/>
                <a:ea typeface="+mn-ea"/>
                <a:cs typeface="+mn-cs"/>
              </a:rPr>
              <a:t>Web Application</a:t>
            </a:r>
            <a:endParaRPr lang="en-US" sz="1800" kern="1200" dirty="0">
              <a:solidFill>
                <a:schemeClr val="tx1"/>
              </a:solidFill>
              <a:latin typeface="+mn-lt"/>
              <a:ea typeface="+mn-ea"/>
              <a:cs typeface="+mn-cs"/>
            </a:endParaRPr>
          </a:p>
          <a:p>
            <a:pPr marL="562356" lvl="1" indent="-187452" defTabSz="749808">
              <a:spcBef>
                <a:spcPts val="410"/>
              </a:spcBef>
            </a:pPr>
            <a:r>
              <a:rPr lang="en-US" sz="1800" dirty="0"/>
              <a:t>Exposes subset of Core Services features </a:t>
            </a:r>
            <a:r>
              <a:rPr lang="en-US" sz="1800" kern="1200" dirty="0">
                <a:solidFill>
                  <a:schemeClr val="tx1"/>
                </a:solidFill>
                <a:latin typeface="+mn-lt"/>
                <a:ea typeface="+mn-ea"/>
                <a:cs typeface="+mn-cs"/>
              </a:rPr>
              <a:t>via browser app.</a:t>
            </a:r>
            <a:endParaRPr lang="en-US" sz="1400" b="1" dirty="0"/>
          </a:p>
          <a:p>
            <a:pPr marL="0" indent="0" defTabSz="749808">
              <a:spcBef>
                <a:spcPts val="820"/>
              </a:spcBef>
              <a:buNone/>
            </a:pPr>
            <a:endParaRPr lang="en-US" sz="1400" b="1" kern="1200" dirty="0">
              <a:solidFill>
                <a:schemeClr val="tx1"/>
              </a:solidFill>
              <a:latin typeface="+mn-lt"/>
              <a:ea typeface="+mn-ea"/>
              <a:cs typeface="+mn-cs"/>
            </a:endParaRPr>
          </a:p>
        </p:txBody>
      </p:sp>
    </p:spTree>
    <p:extLst>
      <p:ext uri="{BB962C8B-B14F-4D97-AF65-F5344CB8AC3E}">
        <p14:creationId xmlns:p14="http://schemas.microsoft.com/office/powerpoint/2010/main" val="205133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7C50F-3E74-5616-5B41-70549A795E5D}"/>
              </a:ext>
            </a:extLst>
          </p:cNvPr>
          <p:cNvSpPr>
            <a:spLocks noGrp="1"/>
          </p:cNvSpPr>
          <p:nvPr>
            <p:ph type="title"/>
          </p:nvPr>
        </p:nvSpPr>
        <p:spPr>
          <a:xfrm>
            <a:off x="838200" y="365125"/>
            <a:ext cx="10515600" cy="1325563"/>
          </a:xfrm>
        </p:spPr>
        <p:txBody>
          <a:bodyPr>
            <a:normAutofit/>
          </a:bodyPr>
          <a:lstStyle/>
          <a:p>
            <a:r>
              <a:rPr lang="en-US" sz="4000" dirty="0"/>
              <a:t>Authentication / Authorization</a:t>
            </a:r>
            <a:endParaRPr lang="en-US" sz="36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07F923-5380-37CF-86E3-FCD31ABE1CD8}"/>
              </a:ext>
            </a:extLst>
          </p:cNvPr>
          <p:cNvSpPr>
            <a:spLocks noGrp="1"/>
          </p:cNvSpPr>
          <p:nvPr>
            <p:ph idx="1"/>
          </p:nvPr>
        </p:nvSpPr>
        <p:spPr>
          <a:xfrm>
            <a:off x="838200" y="1929383"/>
            <a:ext cx="10515600" cy="4563491"/>
          </a:xfrm>
        </p:spPr>
        <p:txBody>
          <a:bodyPr>
            <a:normAutofit fontScale="85000" lnSpcReduction="20000"/>
          </a:bodyPr>
          <a:lstStyle/>
          <a:p>
            <a:pPr marL="0" indent="0">
              <a:buNone/>
            </a:pPr>
            <a:r>
              <a:rPr lang="en-US" sz="2400" dirty="0"/>
              <a:t>Assumption is that ingestion clients run behind firewall and that authentication is not required (e.g., similar to EPICS infrastructure components).  Authentication is required for query clients. Initial thoughts about how we will handle authentication and authorization in the </a:t>
            </a:r>
            <a:r>
              <a:rPr lang="en-US" sz="2400" dirty="0" err="1"/>
              <a:t>gRPC</a:t>
            </a:r>
            <a:r>
              <a:rPr lang="en-US" sz="2400" dirty="0"/>
              <a:t> service:</a:t>
            </a:r>
          </a:p>
          <a:p>
            <a:pPr marL="0" indent="0">
              <a:buNone/>
            </a:pPr>
            <a:endParaRPr lang="en-US" sz="2400" dirty="0"/>
          </a:p>
          <a:p>
            <a:r>
              <a:rPr lang="en-US" sz="2400" dirty="0"/>
              <a:t>Enable server authentication and secure transport via built in </a:t>
            </a:r>
            <a:r>
              <a:rPr lang="en-US" sz="2400" dirty="0" err="1"/>
              <a:t>gRPC</a:t>
            </a:r>
            <a:r>
              <a:rPr lang="en-US" sz="2400" dirty="0"/>
              <a:t> support for SSL/TLS.</a:t>
            </a:r>
          </a:p>
          <a:p>
            <a:endParaRPr lang="en-US" sz="2400" dirty="0"/>
          </a:p>
          <a:p>
            <a:r>
              <a:rPr lang="en-US" sz="2400" dirty="0"/>
              <a:t>Create a new "login" </a:t>
            </a:r>
            <a:r>
              <a:rPr lang="en-US" sz="2400" dirty="0" err="1"/>
              <a:t>gRPC</a:t>
            </a:r>
            <a:r>
              <a:rPr lang="en-US" sz="2400" dirty="0"/>
              <a:t> API method in the ingestion (and query) services.  The login method will use the infrastructure LDAP service to authenticate the user credentials.  It will return a JSON web token (JWT) to the caller.</a:t>
            </a:r>
          </a:p>
          <a:p>
            <a:endParaRPr lang="en-US" sz="2400" dirty="0"/>
          </a:p>
          <a:p>
            <a:r>
              <a:rPr lang="en-US" sz="2400" dirty="0"/>
              <a:t>In subsequent </a:t>
            </a:r>
            <a:r>
              <a:rPr lang="en-US" sz="2400" dirty="0" err="1"/>
              <a:t>gRPC</a:t>
            </a:r>
            <a:r>
              <a:rPr lang="en-US" sz="2400" dirty="0"/>
              <a:t> API calls, the client will attach the JWT token as metadata to the request header.</a:t>
            </a:r>
          </a:p>
          <a:p>
            <a:endParaRPr lang="en-US" sz="2400" dirty="0"/>
          </a:p>
          <a:p>
            <a:r>
              <a:rPr lang="en-US" sz="2400" dirty="0"/>
              <a:t>Investigate use of API token authentication for infrastructure applications (not tied to a specific user).</a:t>
            </a:r>
            <a:endParaRPr lang="en-US" dirty="0"/>
          </a:p>
          <a:p>
            <a:pPr lvl="1"/>
            <a:endParaRPr lang="en-US" dirty="0"/>
          </a:p>
        </p:txBody>
      </p:sp>
      <p:sp>
        <p:nvSpPr>
          <p:cNvPr id="6" name="Slide Number Placeholder 5">
            <a:extLst>
              <a:ext uri="{FF2B5EF4-FFF2-40B4-BE49-F238E27FC236}">
                <a16:creationId xmlns:a16="http://schemas.microsoft.com/office/drawing/2014/main" id="{76AF45B7-7866-F3F9-D90C-EF2D1256F796}"/>
              </a:ext>
            </a:extLst>
          </p:cNvPr>
          <p:cNvSpPr>
            <a:spLocks noGrp="1"/>
          </p:cNvSpPr>
          <p:nvPr>
            <p:ph type="sldNum" sz="quarter" idx="12"/>
          </p:nvPr>
        </p:nvSpPr>
        <p:spPr/>
        <p:txBody>
          <a:bodyPr/>
          <a:lstStyle/>
          <a:p>
            <a:fld id="{E3BA4553-FA8E-2441-8109-D32DDCF7B537}" type="slidenum">
              <a:rPr lang="en-US" smtClean="0"/>
              <a:t>50</a:t>
            </a:fld>
            <a:endParaRPr lang="en-US"/>
          </a:p>
        </p:txBody>
      </p:sp>
    </p:spTree>
    <p:extLst>
      <p:ext uri="{BB962C8B-B14F-4D97-AF65-F5344CB8AC3E}">
        <p14:creationId xmlns:p14="http://schemas.microsoft.com/office/powerpoint/2010/main" val="850760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572493" y="238539"/>
            <a:ext cx="11018520" cy="1434415"/>
          </a:xfrm>
        </p:spPr>
        <p:txBody>
          <a:bodyPr anchor="b">
            <a:normAutofit/>
          </a:bodyPr>
          <a:lstStyle/>
          <a:p>
            <a:r>
              <a:rPr lang="en-US" sz="5400" dirty="0"/>
              <a:t>Supplemental Material</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041AEA-06C5-7365-8E14-97D88E84856B}"/>
              </a:ext>
            </a:extLst>
          </p:cNvPr>
          <p:cNvSpPr>
            <a:spLocks noGrp="1"/>
          </p:cNvSpPr>
          <p:nvPr>
            <p:ph idx="1"/>
          </p:nvPr>
        </p:nvSpPr>
        <p:spPr>
          <a:xfrm>
            <a:off x="572493" y="1867521"/>
            <a:ext cx="7879845" cy="4671391"/>
          </a:xfrm>
        </p:spPr>
        <p:txBody>
          <a:bodyPr anchor="t">
            <a:normAutofit/>
          </a:bodyPr>
          <a:lstStyle/>
          <a:p>
            <a:r>
              <a:rPr lang="en-US" sz="2200" dirty="0"/>
              <a:t>SBIR Project Background</a:t>
            </a:r>
          </a:p>
          <a:p>
            <a:r>
              <a:rPr lang="en-US" sz="2200" dirty="0"/>
              <a:t>Ingestion Data Flow Diagram</a:t>
            </a:r>
          </a:p>
          <a:p>
            <a:r>
              <a:rPr lang="en-US" sz="2200" dirty="0"/>
              <a:t>Bucket Pattern for Time-Series Data</a:t>
            </a:r>
          </a:p>
          <a:p>
            <a:r>
              <a:rPr lang="en-US" sz="2200" dirty="0"/>
              <a:t>DP Deployment</a:t>
            </a:r>
          </a:p>
          <a:p>
            <a:r>
              <a:rPr lang="en-US" sz="2200" dirty="0"/>
              <a:t>Example Data Flow</a:t>
            </a:r>
          </a:p>
          <a:p>
            <a:r>
              <a:rPr lang="en-US" sz="2200" dirty="0"/>
              <a:t>Why use an API?</a:t>
            </a:r>
          </a:p>
          <a:p>
            <a:r>
              <a:rPr lang="en-US" sz="2200" dirty="0"/>
              <a:t>Authentication / Authorization</a:t>
            </a:r>
          </a:p>
          <a:p>
            <a:r>
              <a:rPr lang="en-US" b="1" i="1" dirty="0"/>
              <a:t>Performance Benchmarks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51</a:t>
            </a:fld>
            <a:endParaRPr lang="en-US"/>
          </a:p>
        </p:txBody>
      </p:sp>
    </p:spTree>
    <p:extLst>
      <p:ext uri="{BB962C8B-B14F-4D97-AF65-F5344CB8AC3E}">
        <p14:creationId xmlns:p14="http://schemas.microsoft.com/office/powerpoint/2010/main" val="197773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0711E1-F632-BBC5-A018-7B07C1447C21}"/>
              </a:ext>
            </a:extLst>
          </p:cNvPr>
          <p:cNvSpPr>
            <a:spLocks noGrp="1"/>
          </p:cNvSpPr>
          <p:nvPr>
            <p:ph type="title"/>
          </p:nvPr>
        </p:nvSpPr>
        <p:spPr>
          <a:xfrm>
            <a:off x="326561" y="260722"/>
            <a:ext cx="4270151" cy="1718100"/>
          </a:xfrm>
        </p:spPr>
        <p:txBody>
          <a:bodyPr vert="horz" lIns="91440" tIns="45720" rIns="91440" bIns="45720" rtlCol="0" anchor="b">
            <a:normAutofit/>
          </a:bodyPr>
          <a:lstStyle/>
          <a:p>
            <a:r>
              <a:rPr lang="en-US" sz="4600" kern="1200" dirty="0">
                <a:solidFill>
                  <a:schemeClr val="tx1"/>
                </a:solidFill>
                <a:latin typeface="+mj-lt"/>
                <a:ea typeface="+mj-ea"/>
                <a:cs typeface="+mj-cs"/>
              </a:rPr>
              <a:t>Project Status</a:t>
            </a:r>
            <a:br>
              <a:rPr lang="en-US" sz="4600" kern="1200" dirty="0">
                <a:solidFill>
                  <a:schemeClr val="tx1"/>
                </a:solidFill>
                <a:latin typeface="+mj-lt"/>
                <a:ea typeface="+mj-ea"/>
                <a:cs typeface="+mj-cs"/>
              </a:rPr>
            </a:br>
            <a:r>
              <a:rPr lang="en-US" sz="2800" dirty="0"/>
              <a:t>Performance Benchmarks</a:t>
            </a:r>
            <a:endParaRPr lang="en-US" sz="2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D852B2A3-884F-EBE1-3857-5E2A7DE65A2A}"/>
              </a:ext>
            </a:extLst>
          </p:cNvPr>
          <p:cNvSpPr>
            <a:spLocks noGrp="1"/>
          </p:cNvSpPr>
          <p:nvPr>
            <p:ph idx="1"/>
          </p:nvPr>
        </p:nvSpPr>
        <p:spPr>
          <a:xfrm>
            <a:off x="326561" y="4548247"/>
            <a:ext cx="4550371" cy="1939368"/>
          </a:xfrm>
        </p:spPr>
        <p:txBody>
          <a:bodyPr vert="horz" lIns="91440" tIns="45720" rIns="91440" bIns="45720" rtlCol="0">
            <a:normAutofit fontScale="92500"/>
          </a:bodyPr>
          <a:lstStyle/>
          <a:p>
            <a:pPr marL="0" indent="0">
              <a:buNone/>
            </a:pPr>
            <a:r>
              <a:rPr lang="en-US" sz="2000" dirty="0"/>
              <a:t>Final design decisions for Data Platform</a:t>
            </a:r>
          </a:p>
          <a:p>
            <a:r>
              <a:rPr lang="en-US" sz="1800" kern="1200" dirty="0">
                <a:solidFill>
                  <a:schemeClr val="tx1"/>
                </a:solidFill>
                <a:latin typeface="+mn-lt"/>
                <a:ea typeface="+mn-ea"/>
                <a:cs typeface="+mn-cs"/>
              </a:rPr>
              <a:t>Java – development/performance/deploy</a:t>
            </a:r>
          </a:p>
          <a:p>
            <a:r>
              <a:rPr lang="en-US" sz="1800" kern="1200" dirty="0">
                <a:solidFill>
                  <a:schemeClr val="tx1"/>
                </a:solidFill>
                <a:latin typeface="+mn-lt"/>
                <a:ea typeface="+mn-ea"/>
                <a:cs typeface="+mn-cs"/>
              </a:rPr>
              <a:t>gRPC – standalone comm. framework</a:t>
            </a:r>
          </a:p>
          <a:p>
            <a:r>
              <a:rPr lang="en-US" sz="1800" dirty="0"/>
              <a:t>MongoDB – both time-series and metadata</a:t>
            </a:r>
          </a:p>
          <a:p>
            <a:r>
              <a:rPr lang="en-US" sz="1800" kern="1200" dirty="0">
                <a:solidFill>
                  <a:schemeClr val="tx1"/>
                </a:solidFill>
                <a:latin typeface="+mn-lt"/>
                <a:ea typeface="+mn-ea"/>
                <a:cs typeface="+mn-cs"/>
              </a:rPr>
              <a:t>HDF5* – reserved for legacy data/performance</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F3969FF-2A8C-A977-7898-731C379114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3BA4553-FA8E-2441-8109-D32DDCF7B537}" type="slidenum">
              <a:rPr lang="en-US" smtClean="0"/>
              <a:pPr>
                <a:spcAft>
                  <a:spcPts val="600"/>
                </a:spcAft>
              </a:pPr>
              <a:t>52</a:t>
            </a:fld>
            <a:endParaRPr lang="en-US"/>
          </a:p>
        </p:txBody>
      </p:sp>
      <p:graphicFrame>
        <p:nvGraphicFramePr>
          <p:cNvPr id="5" name="Table 4">
            <a:extLst>
              <a:ext uri="{FF2B5EF4-FFF2-40B4-BE49-F238E27FC236}">
                <a16:creationId xmlns:a16="http://schemas.microsoft.com/office/drawing/2014/main" id="{9D5A4028-0034-D980-7DAE-332B4A8F13E1}"/>
              </a:ext>
            </a:extLst>
          </p:cNvPr>
          <p:cNvGraphicFramePr>
            <a:graphicFrameLocks noGrp="1"/>
          </p:cNvGraphicFramePr>
          <p:nvPr>
            <p:extLst>
              <p:ext uri="{D42A27DB-BD31-4B8C-83A1-F6EECF244321}">
                <p14:modId xmlns:p14="http://schemas.microsoft.com/office/powerpoint/2010/main" val="2575922304"/>
              </p:ext>
            </p:extLst>
          </p:nvPr>
        </p:nvGraphicFramePr>
        <p:xfrm>
          <a:off x="4876932" y="640080"/>
          <a:ext cx="6769345" cy="5550416"/>
        </p:xfrm>
        <a:graphic>
          <a:graphicData uri="http://schemas.openxmlformats.org/drawingml/2006/table">
            <a:tbl>
              <a:tblPr firstRow="1" firstCol="1" bandRow="1">
                <a:tableStyleId>{5C22544A-7EE6-4342-B048-85BDC9FD1C3A}</a:tableStyleId>
              </a:tblPr>
              <a:tblGrid>
                <a:gridCol w="2676793">
                  <a:extLst>
                    <a:ext uri="{9D8B030D-6E8A-4147-A177-3AD203B41FA5}">
                      <a16:colId xmlns:a16="http://schemas.microsoft.com/office/drawing/2014/main" val="1086377373"/>
                    </a:ext>
                  </a:extLst>
                </a:gridCol>
                <a:gridCol w="2167760">
                  <a:extLst>
                    <a:ext uri="{9D8B030D-6E8A-4147-A177-3AD203B41FA5}">
                      <a16:colId xmlns:a16="http://schemas.microsoft.com/office/drawing/2014/main" val="3204432495"/>
                    </a:ext>
                  </a:extLst>
                </a:gridCol>
                <a:gridCol w="1924792">
                  <a:extLst>
                    <a:ext uri="{9D8B030D-6E8A-4147-A177-3AD203B41FA5}">
                      <a16:colId xmlns:a16="http://schemas.microsoft.com/office/drawing/2014/main" val="354558665"/>
                    </a:ext>
                  </a:extLst>
                </a:gridCol>
              </a:tblGrid>
              <a:tr h="393793">
                <a:tc rowSpan="2">
                  <a:txBody>
                    <a:bodyPr/>
                    <a:lstStyle/>
                    <a:p>
                      <a:pPr marL="0" marR="0" algn="ctr">
                        <a:spcBef>
                          <a:spcPts val="0"/>
                        </a:spcBef>
                        <a:spcAft>
                          <a:spcPts val="0"/>
                        </a:spcAft>
                      </a:pPr>
                      <a:r>
                        <a:rPr lang="en-US" sz="1500">
                          <a:effectLst/>
                        </a:rPr>
                        <a:t>Benchmark Description</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gridSpan="2">
                  <a:txBody>
                    <a:bodyPr/>
                    <a:lstStyle/>
                    <a:p>
                      <a:pPr marL="0" marR="0" algn="ctr">
                        <a:spcBef>
                          <a:spcPts val="0"/>
                        </a:spcBef>
                        <a:spcAft>
                          <a:spcPts val="0"/>
                        </a:spcAft>
                      </a:pPr>
                      <a:r>
                        <a:rPr lang="en-US" sz="1500">
                          <a:effectLst/>
                        </a:rPr>
                        <a:t>Data Rates</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hMerge="1">
                  <a:txBody>
                    <a:bodyPr/>
                    <a:lstStyle/>
                    <a:p>
                      <a:endParaRPr lang="en-US"/>
                    </a:p>
                  </a:txBody>
                  <a:tcPr/>
                </a:tc>
                <a:extLst>
                  <a:ext uri="{0D108BD9-81ED-4DB2-BD59-A6C34878D82A}">
                    <a16:rowId xmlns:a16="http://schemas.microsoft.com/office/drawing/2014/main" val="1969153556"/>
                  </a:ext>
                </a:extLst>
              </a:tr>
              <a:tr h="629479">
                <a:tc vMerge="1">
                  <a:txBody>
                    <a:bodyPr/>
                    <a:lstStyle/>
                    <a:p>
                      <a:endParaRPr lang="en-US"/>
                    </a:p>
                  </a:txBody>
                  <a:tcPr/>
                </a:tc>
                <a:tc>
                  <a:txBody>
                    <a:bodyPr/>
                    <a:lstStyle/>
                    <a:p>
                      <a:pPr marL="0" marR="0" algn="ctr">
                        <a:spcBef>
                          <a:spcPts val="0"/>
                        </a:spcBef>
                        <a:spcAft>
                          <a:spcPts val="0"/>
                        </a:spcAft>
                      </a:pPr>
                      <a:r>
                        <a:rPr lang="en-US" sz="1500">
                          <a:effectLst/>
                        </a:rPr>
                        <a:t>Double Values (vals/sec)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Bytes (bytes/sec)</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99727"/>
                  </a:ext>
                </a:extLst>
              </a:tr>
              <a:tr h="393793">
                <a:tc>
                  <a:txBody>
                    <a:bodyPr/>
                    <a:lstStyle/>
                    <a:p>
                      <a:pPr marL="0" marR="0">
                        <a:spcBef>
                          <a:spcPts val="0"/>
                        </a:spcBef>
                        <a:spcAft>
                          <a:spcPts val="0"/>
                        </a:spcAft>
                      </a:pPr>
                      <a:r>
                        <a:rPr lang="en-US" sz="1400" dirty="0">
                          <a:effectLst/>
                        </a:rPr>
                        <a:t>gRPC network transmission (Java)</a:t>
                      </a:r>
                      <a:endParaRPr lang="en-US"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22M – 33M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176M – 264M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955729807"/>
                  </a:ext>
                </a:extLst>
              </a:tr>
              <a:tr h="570557">
                <a:tc>
                  <a:txBody>
                    <a:bodyPr/>
                    <a:lstStyle/>
                    <a:p>
                      <a:pPr marL="0" marR="0">
                        <a:spcBef>
                          <a:spcPts val="0"/>
                        </a:spcBef>
                        <a:spcAft>
                          <a:spcPts val="0"/>
                        </a:spcAft>
                      </a:pPr>
                      <a:r>
                        <a:rPr lang="en-US" sz="1400">
                          <a:effectLst/>
                        </a:rPr>
                        <a:t>Archiving, structured - HDF5 large</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68M – 77M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544M – 616M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4024263016"/>
                  </a:ext>
                </a:extLst>
              </a:tr>
              <a:tr h="393793">
                <a:tc>
                  <a:txBody>
                    <a:bodyPr/>
                    <a:lstStyle/>
                    <a:p>
                      <a:pPr marL="0" marR="0">
                        <a:spcBef>
                          <a:spcPts val="0"/>
                        </a:spcBef>
                        <a:spcAft>
                          <a:spcPts val="0"/>
                        </a:spcAft>
                      </a:pPr>
                      <a:r>
                        <a:rPr lang="en-US" sz="1400">
                          <a:effectLst/>
                        </a:rPr>
                        <a:t>Archiving, structured - JSON files</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38M – 47M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304M – 376M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216985608"/>
                  </a:ext>
                </a:extLst>
              </a:tr>
              <a:tr h="393793">
                <a:tc>
                  <a:txBody>
                    <a:bodyPr/>
                    <a:lstStyle/>
                    <a:p>
                      <a:pPr marL="0" marR="0">
                        <a:spcBef>
                          <a:spcPts val="0"/>
                        </a:spcBef>
                        <a:spcAft>
                          <a:spcPts val="0"/>
                        </a:spcAft>
                      </a:pPr>
                      <a:r>
                        <a:rPr lang="en-US" sz="1400">
                          <a:effectLst/>
                        </a:rPr>
                        <a:t>Archiving, buckets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7M – 11M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56M – 88M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214125875"/>
                  </a:ext>
                </a:extLst>
              </a:tr>
              <a:tr h="393793">
                <a:tc>
                  <a:txBody>
                    <a:bodyPr/>
                    <a:lstStyle/>
                    <a:p>
                      <a:pPr marL="0" marR="0">
                        <a:spcBef>
                          <a:spcPts val="0"/>
                        </a:spcBef>
                        <a:spcAft>
                          <a:spcPts val="0"/>
                        </a:spcAft>
                      </a:pPr>
                      <a:r>
                        <a:rPr lang="en-US" sz="1400">
                          <a:effectLst/>
                        </a:rPr>
                        <a:t>Archiving, buckets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4.5M – 5.5M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36M – 44M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38490262"/>
                  </a:ext>
                </a:extLst>
              </a:tr>
              <a:tr h="570557">
                <a:tc>
                  <a:txBody>
                    <a:bodyPr/>
                    <a:lstStyle/>
                    <a:p>
                      <a:pPr marL="0" marR="0">
                        <a:spcBef>
                          <a:spcPts val="0"/>
                        </a:spcBef>
                        <a:spcAft>
                          <a:spcPts val="0"/>
                        </a:spcAft>
                      </a:pPr>
                      <a:r>
                        <a:rPr lang="en-US" sz="1400">
                          <a:effectLst/>
                        </a:rPr>
                        <a:t>Archiving, structured - HDF5 small</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1.3M – 2.4M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10.4M – 19.2M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802370875"/>
                  </a:ext>
                </a:extLst>
              </a:tr>
              <a:tr h="393793">
                <a:tc>
                  <a:txBody>
                    <a:bodyPr/>
                    <a:lstStyle/>
                    <a:p>
                      <a:pPr marL="0" marR="0">
                        <a:spcBef>
                          <a:spcPts val="0"/>
                        </a:spcBef>
                        <a:spcAft>
                          <a:spcPts val="0"/>
                        </a:spcAft>
                      </a:pPr>
                      <a:r>
                        <a:rPr lang="en-US" sz="1400">
                          <a:effectLst/>
                        </a:rPr>
                        <a:t>Archiving, points - InfluxDB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750K – 940K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6M – 7.52M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976886365"/>
                  </a:ext>
                </a:extLst>
              </a:tr>
              <a:tr h="393793">
                <a:tc>
                  <a:txBody>
                    <a:bodyPr/>
                    <a:lstStyle/>
                    <a:p>
                      <a:pPr marL="0" marR="0">
                        <a:spcBef>
                          <a:spcPts val="0"/>
                        </a:spcBef>
                        <a:spcAft>
                          <a:spcPts val="0"/>
                        </a:spcAft>
                      </a:pPr>
                      <a:r>
                        <a:rPr lang="en-US" sz="1400">
                          <a:effectLst/>
                        </a:rPr>
                        <a:t>Archiving, points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360K – 410K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2.88M – 3.28M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097365835"/>
                  </a:ext>
                </a:extLst>
              </a:tr>
              <a:tr h="393793">
                <a:tc>
                  <a:txBody>
                    <a:bodyPr/>
                    <a:lstStyle/>
                    <a:p>
                      <a:pPr marL="0" marR="0">
                        <a:spcBef>
                          <a:spcPts val="0"/>
                        </a:spcBef>
                        <a:spcAft>
                          <a:spcPts val="0"/>
                        </a:spcAft>
                      </a:pPr>
                      <a:r>
                        <a:rPr lang="en-US" sz="1400">
                          <a:effectLst/>
                        </a:rPr>
                        <a:t>Archiving, points - MariaDB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140K – 162K</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1.12M – 1.3M</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2333184546"/>
                  </a:ext>
                </a:extLst>
              </a:tr>
              <a:tr h="629479">
                <a:tc>
                  <a:txBody>
                    <a:bodyPr/>
                    <a:lstStyle/>
                    <a:p>
                      <a:pPr marL="0" marR="0">
                        <a:spcBef>
                          <a:spcPts val="0"/>
                        </a:spcBef>
                        <a:spcAft>
                          <a:spcPts val="0"/>
                        </a:spcAft>
                      </a:pPr>
                      <a:r>
                        <a:rPr lang="en-US" sz="1400">
                          <a:effectLst/>
                        </a:rPr>
                        <a:t>Metadata updates - MongoDB</a:t>
                      </a:r>
                      <a:endParaRPr lang="en-US"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a:effectLst/>
                        </a:rPr>
                        <a:t>11K to 36K updates/sec</a:t>
                      </a:r>
                      <a:endParaRPr lang="en-US" sz="1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1377" marR="61377" marT="61377" marB="61377"/>
                </a:tc>
                <a:tc>
                  <a:txBody>
                    <a:bodyPr/>
                    <a:lstStyle/>
                    <a:p>
                      <a:pPr marL="0" marR="0" algn="ctr">
                        <a:spcBef>
                          <a:spcPts val="0"/>
                        </a:spcBef>
                        <a:spcAft>
                          <a:spcPts val="0"/>
                        </a:spcAft>
                      </a:pPr>
                      <a:r>
                        <a:rPr lang="en-US" sz="1500" dirty="0">
                          <a:effectLst/>
                        </a:rPr>
                        <a:t>- </a:t>
                      </a:r>
                      <a:endParaRPr lang="en-US" sz="1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206" marR="9206" marT="9206" marB="9206"/>
                </a:tc>
                <a:extLst>
                  <a:ext uri="{0D108BD9-81ED-4DB2-BD59-A6C34878D82A}">
                    <a16:rowId xmlns:a16="http://schemas.microsoft.com/office/drawing/2014/main" val="3364185200"/>
                  </a:ext>
                </a:extLst>
              </a:tr>
            </a:tbl>
          </a:graphicData>
        </a:graphic>
      </p:graphicFrame>
      <p:sp>
        <p:nvSpPr>
          <p:cNvPr id="6" name="TextBox 5">
            <a:extLst>
              <a:ext uri="{FF2B5EF4-FFF2-40B4-BE49-F238E27FC236}">
                <a16:creationId xmlns:a16="http://schemas.microsoft.com/office/drawing/2014/main" id="{8327CADE-A03A-4CB7-3161-C3643D8B450F}"/>
              </a:ext>
            </a:extLst>
          </p:cNvPr>
          <p:cNvSpPr txBox="1"/>
          <p:nvPr/>
        </p:nvSpPr>
        <p:spPr>
          <a:xfrm>
            <a:off x="5696465" y="6231766"/>
            <a:ext cx="5451942" cy="369332"/>
          </a:xfrm>
          <a:prstGeom prst="rect">
            <a:avLst/>
          </a:prstGeom>
          <a:noFill/>
        </p:spPr>
        <p:txBody>
          <a:bodyPr wrap="none" rtlCol="0">
            <a:spAutoFit/>
          </a:bodyPr>
          <a:lstStyle/>
          <a:p>
            <a:r>
              <a:rPr lang="en-US" dirty="0"/>
              <a:t>Data Platform component evaluation and benchmarking</a:t>
            </a:r>
          </a:p>
        </p:txBody>
      </p:sp>
      <p:sp>
        <p:nvSpPr>
          <p:cNvPr id="7" name="Content Placeholder 2">
            <a:extLst>
              <a:ext uri="{FF2B5EF4-FFF2-40B4-BE49-F238E27FC236}">
                <a16:creationId xmlns:a16="http://schemas.microsoft.com/office/drawing/2014/main" id="{C230FE43-B4B9-04D3-A7DD-62DCC5EC3440}"/>
              </a:ext>
            </a:extLst>
          </p:cNvPr>
          <p:cNvSpPr txBox="1">
            <a:spLocks/>
          </p:cNvSpPr>
          <p:nvPr/>
        </p:nvSpPr>
        <p:spPr>
          <a:xfrm>
            <a:off x="326561" y="2085958"/>
            <a:ext cx="4356650" cy="208312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Redesign of Data Platform required extensive testing and benchmarking of existing technologies and methods.</a:t>
            </a:r>
          </a:p>
          <a:p>
            <a:r>
              <a:rPr lang="en-US" sz="2000" dirty="0"/>
              <a:t>Performance</a:t>
            </a:r>
          </a:p>
          <a:p>
            <a:r>
              <a:rPr lang="en-US" sz="2000" dirty="0"/>
              <a:t>Modularity/dependencies </a:t>
            </a:r>
          </a:p>
          <a:p>
            <a:r>
              <a:rPr lang="en-US" sz="2000" dirty="0"/>
              <a:t>Development effort</a:t>
            </a:r>
          </a:p>
          <a:p>
            <a:r>
              <a:rPr lang="en-US" sz="2000" dirty="0"/>
              <a:t>Ease of deployment</a:t>
            </a:r>
          </a:p>
          <a:p>
            <a:pPr marL="0" indent="0">
              <a:buFont typeface="Arial" panose="020B0604020202020204" pitchFamily="34" charset="0"/>
              <a:buNone/>
            </a:pPr>
            <a:endParaRPr lang="en-US" sz="2400" dirty="0"/>
          </a:p>
        </p:txBody>
      </p:sp>
    </p:spTree>
    <p:extLst>
      <p:ext uri="{BB962C8B-B14F-4D97-AF65-F5344CB8AC3E}">
        <p14:creationId xmlns:p14="http://schemas.microsoft.com/office/powerpoint/2010/main" val="136558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blue and green lines&#10;&#10;Description automatically generated">
            <a:extLst>
              <a:ext uri="{FF2B5EF4-FFF2-40B4-BE49-F238E27FC236}">
                <a16:creationId xmlns:a16="http://schemas.microsoft.com/office/drawing/2014/main" id="{BD395CEB-C02D-1C75-C6AF-14DD25FB13FF}"/>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BF637-D7D8-388E-1FD5-9CB6DD3F6D49}"/>
              </a:ext>
            </a:extLst>
          </p:cNvPr>
          <p:cNvSpPr>
            <a:spLocks noGrp="1"/>
          </p:cNvSpPr>
          <p:nvPr>
            <p:ph type="title"/>
          </p:nvPr>
        </p:nvSpPr>
        <p:spPr>
          <a:xfrm>
            <a:off x="838200" y="365125"/>
            <a:ext cx="10515600" cy="1325563"/>
          </a:xfrm>
        </p:spPr>
        <p:txBody>
          <a:bodyPr>
            <a:normAutofit/>
          </a:bodyPr>
          <a:lstStyle/>
          <a:p>
            <a:r>
              <a:rPr lang="en-US"/>
              <a:t>Topics</a:t>
            </a:r>
          </a:p>
        </p:txBody>
      </p:sp>
      <p:sp>
        <p:nvSpPr>
          <p:cNvPr id="4" name="Slide Number Placeholder 3">
            <a:extLst>
              <a:ext uri="{FF2B5EF4-FFF2-40B4-BE49-F238E27FC236}">
                <a16:creationId xmlns:a16="http://schemas.microsoft.com/office/drawing/2014/main" id="{6566AC9F-4E7F-1246-42F3-ED633901A9A8}"/>
              </a:ext>
            </a:extLst>
          </p:cNvPr>
          <p:cNvSpPr>
            <a:spLocks noGrp="1"/>
          </p:cNvSpPr>
          <p:nvPr>
            <p:ph type="sldNum" sz="quarter" idx="12"/>
          </p:nvPr>
        </p:nvSpPr>
        <p:spPr>
          <a:xfrm>
            <a:off x="8610600" y="6356350"/>
            <a:ext cx="2743200" cy="365125"/>
          </a:xfrm>
        </p:spPr>
        <p:txBody>
          <a:bodyPr>
            <a:normAutofit/>
          </a:bodyPr>
          <a:lstStyle/>
          <a:p>
            <a:pPr>
              <a:spcAft>
                <a:spcPts val="600"/>
              </a:spcAft>
            </a:pPr>
            <a:fld id="{E3BA4553-FA8E-2441-8109-D32DDCF7B537}" type="slidenum">
              <a:rPr lang="en-US"/>
              <a:pPr>
                <a:spcAft>
                  <a:spcPts val="600"/>
                </a:spcAft>
              </a:pPr>
              <a:t>6</a:t>
            </a:fld>
            <a:endParaRPr lang="en-US"/>
          </a:p>
        </p:txBody>
      </p:sp>
      <p:graphicFrame>
        <p:nvGraphicFramePr>
          <p:cNvPr id="21" name="Content Placeholder 2">
            <a:extLst>
              <a:ext uri="{FF2B5EF4-FFF2-40B4-BE49-F238E27FC236}">
                <a16:creationId xmlns:a16="http://schemas.microsoft.com/office/drawing/2014/main" id="{C6C381A3-6A52-0A40-9D1B-CA859DDC3531}"/>
              </a:ext>
            </a:extLst>
          </p:cNvPr>
          <p:cNvGraphicFramePr>
            <a:graphicFrameLocks noGrp="1"/>
          </p:cNvGraphicFramePr>
          <p:nvPr>
            <p:ph idx="1"/>
            <p:extLst>
              <p:ext uri="{D42A27DB-BD31-4B8C-83A1-F6EECF244321}">
                <p14:modId xmlns:p14="http://schemas.microsoft.com/office/powerpoint/2010/main" val="506885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Arrow 4">
            <a:extLst>
              <a:ext uri="{FF2B5EF4-FFF2-40B4-BE49-F238E27FC236}">
                <a16:creationId xmlns:a16="http://schemas.microsoft.com/office/drawing/2014/main" id="{BD183988-B7C0-95C7-2489-3E478DC32F53}"/>
              </a:ext>
            </a:extLst>
          </p:cNvPr>
          <p:cNvSpPr/>
          <p:nvPr/>
        </p:nvSpPr>
        <p:spPr>
          <a:xfrm>
            <a:off x="71254" y="3241969"/>
            <a:ext cx="755071" cy="4868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091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7</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extLst>
              <p:ext uri="{D42A27DB-BD31-4B8C-83A1-F6EECF244321}">
                <p14:modId xmlns:p14="http://schemas.microsoft.com/office/powerpoint/2010/main" val="136894543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1086592" y="4405748"/>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350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1000">
              <a:schemeClr val="accent1">
                <a:lumMod val="5000"/>
                <a:lumOff val="95000"/>
              </a:schemeClr>
            </a:gs>
            <a:gs pos="100000">
              <a:schemeClr val="accent1">
                <a:lumMod val="45000"/>
                <a:lumOff val="55000"/>
              </a:schemeClr>
            </a:gs>
            <a:gs pos="100000">
              <a:schemeClr val="accent1">
                <a:lumMod val="45000"/>
                <a:lumOff val="55000"/>
              </a:schemeClr>
            </a:gs>
            <a:gs pos="55000">
              <a:schemeClr val="accent1">
                <a:alpha val="29010"/>
                <a:lumMod val="59026"/>
                <a:lumOff val="40974"/>
              </a:schemeClr>
            </a:gs>
          </a:gsLst>
          <a:lin ang="0" scaled="1"/>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EFD13-5F7C-5B60-828E-615BB97D0C81}"/>
              </a:ext>
            </a:extLst>
          </p:cNvPr>
          <p:cNvSpPr>
            <a:spLocks noGrp="1"/>
          </p:cNvSpPr>
          <p:nvPr>
            <p:ph type="title"/>
          </p:nvPr>
        </p:nvSpPr>
        <p:spPr>
          <a:xfrm>
            <a:off x="492935" y="586613"/>
            <a:ext cx="4829342" cy="1407445"/>
          </a:xfrm>
        </p:spPr>
        <p:txBody>
          <a:bodyPr anchor="b">
            <a:normAutofit/>
          </a:bodyPr>
          <a:lstStyle/>
          <a:p>
            <a:r>
              <a:rPr lang="en-US" sz="5400" dirty="0"/>
              <a:t>MLDP Elements</a:t>
            </a:r>
            <a:br>
              <a:rPr lang="en-US" sz="5400" dirty="0"/>
            </a:br>
            <a:r>
              <a:rPr lang="en-US" sz="3200" dirty="0"/>
              <a:t>System Architecture</a:t>
            </a:r>
            <a:endParaRPr lang="en-US"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1A5A9418-EFEF-E41A-DABA-D75C2F346488}"/>
              </a:ext>
            </a:extLst>
          </p:cNvPr>
          <p:cNvSpPr>
            <a:spLocks noGrp="1"/>
          </p:cNvSpPr>
          <p:nvPr>
            <p:ph type="sldNum" sz="quarter" idx="12"/>
          </p:nvPr>
        </p:nvSpPr>
        <p:spPr/>
        <p:txBody>
          <a:bodyPr/>
          <a:lstStyle/>
          <a:p>
            <a:fld id="{E3BA4553-FA8E-2441-8109-D32DDCF7B537}" type="slidenum">
              <a:rPr lang="en-US" smtClean="0"/>
              <a:t>8</a:t>
            </a:fld>
            <a:endParaRPr lang="en-US"/>
          </a:p>
        </p:txBody>
      </p:sp>
      <p:graphicFrame>
        <p:nvGraphicFramePr>
          <p:cNvPr id="14" name="Content Placeholder 2">
            <a:extLst>
              <a:ext uri="{FF2B5EF4-FFF2-40B4-BE49-F238E27FC236}">
                <a16:creationId xmlns:a16="http://schemas.microsoft.com/office/drawing/2014/main" id="{5834328B-C8E1-0A5C-5FC1-9318075F20F2}"/>
              </a:ext>
            </a:extLst>
          </p:cNvPr>
          <p:cNvGraphicFramePr>
            <a:graphicFrameLocks noGrp="1"/>
          </p:cNvGraphicFramePr>
          <p:nvPr>
            <p:ph idx="1"/>
            <p:extLst>
              <p:ext uri="{D42A27DB-BD31-4B8C-83A1-F6EECF244321}">
                <p14:modId xmlns:p14="http://schemas.microsoft.com/office/powerpoint/2010/main" val="3714953227"/>
              </p:ext>
            </p:extLst>
          </p:nvPr>
        </p:nvGraphicFramePr>
        <p:xfrm>
          <a:off x="455765" y="2803529"/>
          <a:ext cx="5698738" cy="38996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38FAFCFF-C30B-8F9A-A906-2BAAD2B8DF14}"/>
              </a:ext>
            </a:extLst>
          </p:cNvPr>
          <p:cNvPicPr>
            <a:picLocks noChangeAspect="1"/>
          </p:cNvPicPr>
          <p:nvPr/>
        </p:nvPicPr>
        <p:blipFill>
          <a:blip r:embed="rId7"/>
          <a:srcRect/>
          <a:stretch/>
        </p:blipFill>
        <p:spPr>
          <a:xfrm>
            <a:off x="6562559" y="1496497"/>
            <a:ext cx="5333677" cy="3457630"/>
          </a:xfrm>
          <a:prstGeom prst="rect">
            <a:avLst/>
          </a:prstGeom>
        </p:spPr>
      </p:pic>
    </p:spTree>
    <p:extLst>
      <p:ext uri="{BB962C8B-B14F-4D97-AF65-F5344CB8AC3E}">
        <p14:creationId xmlns:p14="http://schemas.microsoft.com/office/powerpoint/2010/main" val="177345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graphicEl>
                                              <a:dgm id="{94AE2D8B-CFFC-4A78-9FE1-DABEFBFAEED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graphicEl>
                                              <a:dgm id="{7709A72D-FAB0-4B16-92D8-5D34EC1EF08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graphicEl>
                                              <a:dgm id="{A53EA633-12EF-B74D-852D-8EC1F946241F}"/>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graphicEl>
                                              <a:dgm id="{A4087BF4-C85A-4C48-8122-4543DAFE1C23}"/>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graphicEl>
                                              <a:dgm id="{B6818E81-609E-534D-AF51-9AA284BB6804}"/>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graphicEl>
                                              <a:dgm id="{3CE789BC-BFF7-BC4B-B4AB-CAB9AE7BA12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graphicEl>
                                              <a:dgm id="{32C2FB8B-C378-2340-9D9E-351D259DC88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graphicEl>
                                              <a:dgm id="{44834C4E-4868-CA49-9143-FCA6BE21449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graphicEl>
                                              <a:dgm id="{680FFB73-CDA6-7A48-97F7-514FAD909850}"/>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graphicEl>
                                              <a:dgm id="{C0E8B823-3C82-444A-8AF7-850597311CDB}"/>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graphicEl>
                                              <a:dgm id="{770D4B26-5359-034E-844F-D384E9D3D197}"/>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graphicEl>
                                              <a:dgm id="{FE15CD8D-5F3E-954C-ACAD-785F16D3C19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E02A97-E600-FF37-3ADA-2D2DA70BA4EB}"/>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Survey of MLDP Elements</a:t>
            </a:r>
          </a:p>
        </p:txBody>
      </p:sp>
      <p:sp>
        <p:nvSpPr>
          <p:cNvPr id="6" name="Slide Number Placeholder 5">
            <a:extLst>
              <a:ext uri="{FF2B5EF4-FFF2-40B4-BE49-F238E27FC236}">
                <a16:creationId xmlns:a16="http://schemas.microsoft.com/office/drawing/2014/main" id="{29677BE7-DED5-757F-69A6-1AA2F5A4655E}"/>
              </a:ext>
            </a:extLst>
          </p:cNvPr>
          <p:cNvSpPr>
            <a:spLocks noGrp="1"/>
          </p:cNvSpPr>
          <p:nvPr>
            <p:ph type="sldNum" sz="quarter" idx="12"/>
          </p:nvPr>
        </p:nvSpPr>
        <p:spPr>
          <a:xfrm>
            <a:off x="11704320" y="6455664"/>
            <a:ext cx="448056" cy="365125"/>
          </a:xfrm>
        </p:spPr>
        <p:txBody>
          <a:bodyPr>
            <a:normAutofit/>
          </a:bodyPr>
          <a:lstStyle/>
          <a:p>
            <a:pPr>
              <a:spcAft>
                <a:spcPts val="600"/>
              </a:spcAft>
            </a:pPr>
            <a:fld id="{E3BA4553-FA8E-2441-8109-D32DDCF7B537}"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81FF693D-1389-8C62-3EB5-283F4C0108FC}"/>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Up Arrow 3">
            <a:extLst>
              <a:ext uri="{FF2B5EF4-FFF2-40B4-BE49-F238E27FC236}">
                <a16:creationId xmlns:a16="http://schemas.microsoft.com/office/drawing/2014/main" id="{53FBC279-B685-FAD9-FE54-B93A3E3C7CFE}"/>
              </a:ext>
            </a:extLst>
          </p:cNvPr>
          <p:cNvSpPr/>
          <p:nvPr/>
        </p:nvSpPr>
        <p:spPr>
          <a:xfrm>
            <a:off x="2677881" y="4208981"/>
            <a:ext cx="484632" cy="97840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385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40281</TotalTime>
  <Words>3361</Words>
  <Application>Microsoft Macintosh PowerPoint</Application>
  <PresentationFormat>Widescreen</PresentationFormat>
  <Paragraphs>521</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SimSun</vt:lpstr>
      <vt:lpstr>Arial</vt:lpstr>
      <vt:lpstr>Calibri</vt:lpstr>
      <vt:lpstr>Calibri Light</vt:lpstr>
      <vt:lpstr>Courier</vt:lpstr>
      <vt:lpstr>Courier New</vt:lpstr>
      <vt:lpstr>Lucida Console</vt:lpstr>
      <vt:lpstr>Times New Roman</vt:lpstr>
      <vt:lpstr>Office Theme</vt:lpstr>
      <vt:lpstr>Machine Learning Data Platform Overview</vt:lpstr>
      <vt:lpstr>Topics</vt:lpstr>
      <vt:lpstr>MLDP Overview Motivation</vt:lpstr>
      <vt:lpstr>MLDP Overview Concept</vt:lpstr>
      <vt:lpstr>MLDP Overview Subsystems</vt:lpstr>
      <vt:lpstr>Topics</vt:lpstr>
      <vt:lpstr>Survey of MLDP Elements</vt:lpstr>
      <vt:lpstr>MLDP Elements System Architecture</vt:lpstr>
      <vt:lpstr>Survey of MLDP Elements</vt:lpstr>
      <vt:lpstr>MLDP Elements Data Archive</vt:lpstr>
      <vt:lpstr>Survey of MLDP Elements</vt:lpstr>
      <vt:lpstr>MLDP Elements Core Services – MLDP Service Model</vt:lpstr>
      <vt:lpstr>MLDP Elements Data Platform / Core Services Ingestion Service</vt:lpstr>
      <vt:lpstr>MLDP Elements Data Platform / Core Services Query Service</vt:lpstr>
      <vt:lpstr>MLDP Elements Data Platform / Core Services Annotation Service</vt:lpstr>
      <vt:lpstr>Survey of MLDP Elements</vt:lpstr>
      <vt:lpstr>MLDP Elements API</vt:lpstr>
      <vt:lpstr>MLDP Elements API: Heterogeneous Data</vt:lpstr>
      <vt:lpstr>Survey of MLDP Elements</vt:lpstr>
      <vt:lpstr>MLDP Elements Client Libraries</vt:lpstr>
      <vt:lpstr>Survey of MLDP Elements</vt:lpstr>
      <vt:lpstr>MLDP Elements Applications: Aggregator / Data Provider </vt:lpstr>
      <vt:lpstr>MLDP Elements Applications: Example gRPC Client Application </vt:lpstr>
      <vt:lpstr>MLDP Elements Applications: Example Client Library Application </vt:lpstr>
      <vt:lpstr>Survey of MLDP Elements</vt:lpstr>
      <vt:lpstr>MLDP Elements Web Application</vt:lpstr>
      <vt:lpstr>Topics</vt:lpstr>
      <vt:lpstr>MLDP Project Status</vt:lpstr>
      <vt:lpstr>MLDP Road Map</vt:lpstr>
      <vt:lpstr>Topics</vt:lpstr>
      <vt:lpstr>Summary</vt:lpstr>
      <vt:lpstr>Supplemental</vt:lpstr>
      <vt:lpstr>Supplemental Material</vt:lpstr>
      <vt:lpstr>MLDP Overview SBIR Project Background</vt:lpstr>
      <vt:lpstr>Supplemental Material</vt:lpstr>
      <vt:lpstr>MLDP Elements Ingestion Data Flow Diagram</vt:lpstr>
      <vt:lpstr>Supplemental Material</vt:lpstr>
      <vt:lpstr>MLDP Elements Data Platform / Core Services Ingestion Service: Bucket Pattern for Time-Series Data  </vt:lpstr>
      <vt:lpstr>Supplemental Material</vt:lpstr>
      <vt:lpstr>DP Deployment Installation Repository</vt:lpstr>
      <vt:lpstr>Supplemental Material</vt:lpstr>
      <vt:lpstr>Example Data Flow Aggregator -&gt; Provider</vt:lpstr>
      <vt:lpstr>Example Data Flow Provider -&gt; Ingestion Service</vt:lpstr>
      <vt:lpstr>Example Data Flow Ingestion Service -&gt; MongoDB</vt:lpstr>
      <vt:lpstr>Example Data Flow Consumer -&gt; Query Service</vt:lpstr>
      <vt:lpstr>Example Data Flow Consumer -&gt; Annotation Service</vt:lpstr>
      <vt:lpstr>Supplemental Material</vt:lpstr>
      <vt:lpstr>Why use an ingestion service API instead of writing directly to the database?</vt:lpstr>
      <vt:lpstr>Supplemental Material</vt:lpstr>
      <vt:lpstr>Authentication / Authorization</vt:lpstr>
      <vt:lpstr>Supplemental Material</vt:lpstr>
      <vt:lpstr>Project Status Performance Benchmarks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Datastore APIs</dc:title>
  <dc:creator>Christopher Allen</dc:creator>
  <cp:lastModifiedBy>Craig McChesney</cp:lastModifiedBy>
  <cp:revision>244</cp:revision>
  <cp:lastPrinted>2024-09-16T21:59:06Z</cp:lastPrinted>
  <dcterms:created xsi:type="dcterms:W3CDTF">2023-04-06T17:19:40Z</dcterms:created>
  <dcterms:modified xsi:type="dcterms:W3CDTF">2024-09-23T15:42:55Z</dcterms:modified>
</cp:coreProperties>
</file>